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0" r:id="rId2"/>
    <p:sldId id="267" r:id="rId3"/>
  </p:sldIdLst>
  <p:sldSz cx="7561263" cy="10693400"/>
  <p:notesSz cx="6864350" cy="9996488"/>
  <p:defaultTextStyle>
    <a:defPPr>
      <a:defRPr lang="nl-NL"/>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 uri="{2D200454-40CA-4A62-9FC3-DE9A4176ACB9}">
      <p15:notesGuideLst xmlns:p15="http://schemas.microsoft.com/office/powerpoint/2012/main">
        <p15:guide id="1" orient="horz" pos="3149">
          <p15:clr>
            <a:srgbClr val="A4A3A4"/>
          </p15:clr>
        </p15:guide>
        <p15:guide id="2" pos="21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0088B8"/>
    <a:srgbClr val="25C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95" autoAdjust="0"/>
    <p:restoredTop sz="94599" autoAdjust="0"/>
  </p:normalViewPr>
  <p:slideViewPr>
    <p:cSldViewPr>
      <p:cViewPr>
        <p:scale>
          <a:sx n="110" d="100"/>
          <a:sy n="110" d="100"/>
        </p:scale>
        <p:origin x="1896" y="-1368"/>
      </p:cViewPr>
      <p:guideLst>
        <p:guide orient="horz" pos="3368"/>
        <p:guide pos="238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930" y="-90"/>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2974551" cy="499824"/>
          </a:xfrm>
          <a:prstGeom prst="rect">
            <a:avLst/>
          </a:prstGeom>
        </p:spPr>
        <p:txBody>
          <a:bodyPr vert="horz" lIns="92181" tIns="46091" rIns="92181" bIns="46091" rtlCol="0"/>
          <a:lstStyle>
            <a:lvl1pPr algn="l">
              <a:defRPr sz="1200"/>
            </a:lvl1pPr>
          </a:lstStyle>
          <a:p>
            <a:endParaRPr lang="nl-NL"/>
          </a:p>
        </p:txBody>
      </p:sp>
      <p:sp>
        <p:nvSpPr>
          <p:cNvPr id="3" name="Tijdelijke aanduiding voor datum 2"/>
          <p:cNvSpPr>
            <a:spLocks noGrp="1"/>
          </p:cNvSpPr>
          <p:nvPr>
            <p:ph type="dt" sz="quarter" idx="1"/>
          </p:nvPr>
        </p:nvSpPr>
        <p:spPr>
          <a:xfrm>
            <a:off x="3888212" y="1"/>
            <a:ext cx="2974551" cy="499824"/>
          </a:xfrm>
          <a:prstGeom prst="rect">
            <a:avLst/>
          </a:prstGeom>
        </p:spPr>
        <p:txBody>
          <a:bodyPr vert="horz" lIns="92181" tIns="46091" rIns="92181" bIns="46091" rtlCol="0"/>
          <a:lstStyle>
            <a:lvl1pPr algn="r">
              <a:defRPr sz="1200"/>
            </a:lvl1pPr>
          </a:lstStyle>
          <a:p>
            <a:fld id="{248B320B-D472-4A97-B577-275F5A28AAC1}" type="datetimeFigureOut">
              <a:rPr lang="nl-NL" smtClean="0"/>
              <a:pPr/>
              <a:t>12-9-2025</a:t>
            </a:fld>
            <a:endParaRPr lang="nl-NL"/>
          </a:p>
        </p:txBody>
      </p:sp>
      <p:sp>
        <p:nvSpPr>
          <p:cNvPr id="4" name="Tijdelijke aanduiding voor voettekst 3"/>
          <p:cNvSpPr>
            <a:spLocks noGrp="1"/>
          </p:cNvSpPr>
          <p:nvPr>
            <p:ph type="ftr" sz="quarter" idx="2"/>
          </p:nvPr>
        </p:nvSpPr>
        <p:spPr>
          <a:xfrm>
            <a:off x="2" y="9494929"/>
            <a:ext cx="2974551" cy="499824"/>
          </a:xfrm>
          <a:prstGeom prst="rect">
            <a:avLst/>
          </a:prstGeom>
        </p:spPr>
        <p:txBody>
          <a:bodyPr vert="horz" lIns="92181" tIns="46091" rIns="92181" bIns="46091"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8212" y="9494929"/>
            <a:ext cx="2974551" cy="499824"/>
          </a:xfrm>
          <a:prstGeom prst="rect">
            <a:avLst/>
          </a:prstGeom>
        </p:spPr>
        <p:txBody>
          <a:bodyPr vert="horz" lIns="92181" tIns="46091" rIns="92181" bIns="46091" rtlCol="0" anchor="b"/>
          <a:lstStyle>
            <a:lvl1pPr algn="r">
              <a:defRPr sz="1200"/>
            </a:lvl1pPr>
          </a:lstStyle>
          <a:p>
            <a:fld id="{2F2DA698-D2AA-4536-88AB-A722E283ED39}" type="slidenum">
              <a:rPr lang="nl-NL" smtClean="0"/>
              <a:pPr/>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2974551" cy="499824"/>
          </a:xfrm>
          <a:prstGeom prst="rect">
            <a:avLst/>
          </a:prstGeom>
        </p:spPr>
        <p:txBody>
          <a:bodyPr vert="horz" lIns="92181" tIns="46091" rIns="92181" bIns="46091" rtlCol="0"/>
          <a:lstStyle>
            <a:lvl1pPr algn="l">
              <a:defRPr sz="1200"/>
            </a:lvl1pPr>
          </a:lstStyle>
          <a:p>
            <a:endParaRPr lang="nl-NL"/>
          </a:p>
        </p:txBody>
      </p:sp>
      <p:sp>
        <p:nvSpPr>
          <p:cNvPr id="3" name="Tijdelijke aanduiding voor datum 2"/>
          <p:cNvSpPr>
            <a:spLocks noGrp="1"/>
          </p:cNvSpPr>
          <p:nvPr>
            <p:ph type="dt" idx="1"/>
          </p:nvPr>
        </p:nvSpPr>
        <p:spPr>
          <a:xfrm>
            <a:off x="3888212" y="1"/>
            <a:ext cx="2974551" cy="499824"/>
          </a:xfrm>
          <a:prstGeom prst="rect">
            <a:avLst/>
          </a:prstGeom>
        </p:spPr>
        <p:txBody>
          <a:bodyPr vert="horz" lIns="92181" tIns="46091" rIns="92181" bIns="46091" rtlCol="0"/>
          <a:lstStyle>
            <a:lvl1pPr algn="r">
              <a:defRPr sz="1200"/>
            </a:lvl1pPr>
          </a:lstStyle>
          <a:p>
            <a:fld id="{46A74005-4F43-49B6-B1FD-EEA29C9980FF}" type="datetimeFigureOut">
              <a:rPr lang="nl-NL" smtClean="0"/>
              <a:pPr/>
              <a:t>12-9-2025</a:t>
            </a:fld>
            <a:endParaRPr lang="nl-NL"/>
          </a:p>
        </p:txBody>
      </p:sp>
      <p:sp>
        <p:nvSpPr>
          <p:cNvPr id="4" name="Tijdelijke aanduiding voor dia-afbeelding 3"/>
          <p:cNvSpPr>
            <a:spLocks noGrp="1" noRot="1" noChangeAspect="1"/>
          </p:cNvSpPr>
          <p:nvPr>
            <p:ph type="sldImg" idx="2"/>
          </p:nvPr>
        </p:nvSpPr>
        <p:spPr>
          <a:xfrm>
            <a:off x="2108200" y="749300"/>
            <a:ext cx="2647950" cy="3748088"/>
          </a:xfrm>
          <a:prstGeom prst="rect">
            <a:avLst/>
          </a:prstGeom>
          <a:noFill/>
          <a:ln w="12700">
            <a:solidFill>
              <a:prstClr val="black"/>
            </a:solidFill>
          </a:ln>
        </p:spPr>
        <p:txBody>
          <a:bodyPr vert="horz" lIns="92181" tIns="46091" rIns="92181" bIns="46091" rtlCol="0" anchor="ctr"/>
          <a:lstStyle/>
          <a:p>
            <a:endParaRPr lang="nl-NL"/>
          </a:p>
        </p:txBody>
      </p:sp>
      <p:sp>
        <p:nvSpPr>
          <p:cNvPr id="5" name="Tijdelijke aanduiding voor notities 4"/>
          <p:cNvSpPr>
            <a:spLocks noGrp="1"/>
          </p:cNvSpPr>
          <p:nvPr>
            <p:ph type="body" sz="quarter" idx="3"/>
          </p:nvPr>
        </p:nvSpPr>
        <p:spPr>
          <a:xfrm>
            <a:off x="686435" y="4748333"/>
            <a:ext cx="5491480" cy="4498420"/>
          </a:xfrm>
          <a:prstGeom prst="rect">
            <a:avLst/>
          </a:prstGeom>
        </p:spPr>
        <p:txBody>
          <a:bodyPr vert="horz" lIns="92181" tIns="46091" rIns="92181" bIns="46091"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2" y="9494929"/>
            <a:ext cx="2974551" cy="499824"/>
          </a:xfrm>
          <a:prstGeom prst="rect">
            <a:avLst/>
          </a:prstGeom>
        </p:spPr>
        <p:txBody>
          <a:bodyPr vert="horz" lIns="92181" tIns="46091" rIns="92181" bIns="46091"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8212" y="9494929"/>
            <a:ext cx="2974551" cy="499824"/>
          </a:xfrm>
          <a:prstGeom prst="rect">
            <a:avLst/>
          </a:prstGeom>
        </p:spPr>
        <p:txBody>
          <a:bodyPr vert="horz" lIns="92181" tIns="46091" rIns="92181" bIns="46091" rtlCol="0" anchor="b"/>
          <a:lstStyle>
            <a:lvl1pPr algn="r">
              <a:defRPr sz="1200"/>
            </a:lvl1pPr>
          </a:lstStyle>
          <a:p>
            <a:fld id="{7C894777-E2ED-45A7-B33D-F013C772451E}"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95690" rtl="0" eaLnBrk="1" latinLnBrk="0" hangingPunct="1">
      <a:defRPr sz="1300" kern="1200">
        <a:solidFill>
          <a:schemeClr val="tx1"/>
        </a:solidFill>
        <a:latin typeface="+mn-lt"/>
        <a:ea typeface="+mn-ea"/>
        <a:cs typeface="+mn-cs"/>
      </a:defRPr>
    </a:lvl1pPr>
    <a:lvl2pPr marL="497845" algn="l" defTabSz="995690" rtl="0" eaLnBrk="1" latinLnBrk="0" hangingPunct="1">
      <a:defRPr sz="1300" kern="1200">
        <a:solidFill>
          <a:schemeClr val="tx1"/>
        </a:solidFill>
        <a:latin typeface="+mn-lt"/>
        <a:ea typeface="+mn-ea"/>
        <a:cs typeface="+mn-cs"/>
      </a:defRPr>
    </a:lvl2pPr>
    <a:lvl3pPr marL="995690" algn="l" defTabSz="995690" rtl="0" eaLnBrk="1" latinLnBrk="0" hangingPunct="1">
      <a:defRPr sz="1300" kern="1200">
        <a:solidFill>
          <a:schemeClr val="tx1"/>
        </a:solidFill>
        <a:latin typeface="+mn-lt"/>
        <a:ea typeface="+mn-ea"/>
        <a:cs typeface="+mn-cs"/>
      </a:defRPr>
    </a:lvl3pPr>
    <a:lvl4pPr marL="1493535" algn="l" defTabSz="995690" rtl="0" eaLnBrk="1" latinLnBrk="0" hangingPunct="1">
      <a:defRPr sz="1300" kern="1200">
        <a:solidFill>
          <a:schemeClr val="tx1"/>
        </a:solidFill>
        <a:latin typeface="+mn-lt"/>
        <a:ea typeface="+mn-ea"/>
        <a:cs typeface="+mn-cs"/>
      </a:defRPr>
    </a:lvl4pPr>
    <a:lvl5pPr marL="1991380" algn="l" defTabSz="995690" rtl="0" eaLnBrk="1" latinLnBrk="0" hangingPunct="1">
      <a:defRPr sz="1300" kern="1200">
        <a:solidFill>
          <a:schemeClr val="tx1"/>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108200" y="749300"/>
            <a:ext cx="2647950" cy="3748088"/>
          </a:xfrm>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7C894777-E2ED-45A7-B33D-F013C772451E}"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4AF96-625B-BD04-16FB-C5586436015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7A67CAC-CDFD-54E4-895C-829C17DF398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F8ED239-B931-D3BD-144D-7006AC6FCB34}"/>
              </a:ext>
            </a:extLst>
          </p:cNvPr>
          <p:cNvSpPr>
            <a:spLocks noGrp="1"/>
          </p:cNvSpPr>
          <p:nvPr>
            <p:ph type="body" idx="1"/>
          </p:nvPr>
        </p:nvSpPr>
        <p:spPr/>
        <p:txBody>
          <a:bodyPr>
            <a:normAutofit/>
          </a:bodyPr>
          <a:lstStyle/>
          <a:p>
            <a:endParaRPr lang="nl-NL"/>
          </a:p>
        </p:txBody>
      </p:sp>
      <p:sp>
        <p:nvSpPr>
          <p:cNvPr id="4" name="Tijdelijke aanduiding voor dianummer 3">
            <a:extLst>
              <a:ext uri="{FF2B5EF4-FFF2-40B4-BE49-F238E27FC236}">
                <a16:creationId xmlns:a16="http://schemas.microsoft.com/office/drawing/2014/main" id="{F3495DA3-CC5E-E0B7-8ABD-EE1C1FFA77F3}"/>
              </a:ext>
            </a:extLst>
          </p:cNvPr>
          <p:cNvSpPr>
            <a:spLocks noGrp="1"/>
          </p:cNvSpPr>
          <p:nvPr>
            <p:ph type="sldNum" sz="quarter" idx="10"/>
          </p:nvPr>
        </p:nvSpPr>
        <p:spPr/>
        <p:txBody>
          <a:bodyPr/>
          <a:lstStyle/>
          <a:p>
            <a:pPr marL="0" marR="0" lvl="0" indent="0" algn="r" defTabSz="995690" rtl="0" eaLnBrk="1" fontAlgn="auto" latinLnBrk="0" hangingPunct="1">
              <a:lnSpc>
                <a:spcPct val="100000"/>
              </a:lnSpc>
              <a:spcBef>
                <a:spcPts val="0"/>
              </a:spcBef>
              <a:spcAft>
                <a:spcPts val="0"/>
              </a:spcAft>
              <a:buClrTx/>
              <a:buSzTx/>
              <a:buFontTx/>
              <a:buNone/>
              <a:tabLst/>
              <a:defRPr/>
            </a:pPr>
            <a:fld id="{7C894777-E2ED-45A7-B33D-F013C772451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9569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528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67095" y="3321888"/>
            <a:ext cx="6427074" cy="2292150"/>
          </a:xfrm>
        </p:spPr>
        <p:txBody>
          <a:bodyPr/>
          <a:lstStyle/>
          <a:p>
            <a:r>
              <a:rPr lang="nl-NL"/>
              <a:t>Klik om de stijl te bewerken</a:t>
            </a:r>
          </a:p>
        </p:txBody>
      </p:sp>
      <p:sp>
        <p:nvSpPr>
          <p:cNvPr id="3" name="Ondertitel 2"/>
          <p:cNvSpPr>
            <a:spLocks noGrp="1"/>
          </p:cNvSpPr>
          <p:nvPr>
            <p:ph type="subTitle" idx="1"/>
          </p:nvPr>
        </p:nvSpPr>
        <p:spPr>
          <a:xfrm>
            <a:off x="1134190" y="6059594"/>
            <a:ext cx="5292884" cy="2732757"/>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8A1DB32A-9FE5-41B4-9566-001AC0BDE48A}" type="datetimeFigureOut">
              <a:rPr lang="nl-NL" smtClean="0"/>
              <a:pPr/>
              <a:t>12-9-2025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BEDD18-11BC-4B56-B4E7-A9BB10D6D4B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A1DB32A-9FE5-41B4-9566-001AC0BDE48A}" type="datetimeFigureOut">
              <a:rPr lang="nl-NL" smtClean="0"/>
              <a:pPr/>
              <a:t>12-9-2025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BEDD18-11BC-4B56-B4E7-A9BB10D6D4B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5481916" y="428233"/>
            <a:ext cx="1701284" cy="9124044"/>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378063" y="428233"/>
            <a:ext cx="4977831" cy="912404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A1DB32A-9FE5-41B4-9566-001AC0BDE48A}" type="datetimeFigureOut">
              <a:rPr lang="nl-NL" smtClean="0"/>
              <a:pPr/>
              <a:t>12-9-2025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BEDD18-11BC-4B56-B4E7-A9BB10D6D4BF}"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A1DB32A-9FE5-41B4-9566-001AC0BDE48A}" type="datetimeFigureOut">
              <a:rPr lang="nl-NL" smtClean="0"/>
              <a:pPr/>
              <a:t>12-9-2025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BEDD18-11BC-4B56-B4E7-A9BB10D6D4BF}"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97288" y="6871500"/>
            <a:ext cx="6427074" cy="2123828"/>
          </a:xfrm>
        </p:spPr>
        <p:txBody>
          <a:bodyPr anchor="t"/>
          <a:lstStyle>
            <a:lvl1pPr algn="l">
              <a:defRPr sz="4400" b="1" cap="all"/>
            </a:lvl1pPr>
          </a:lstStyle>
          <a:p>
            <a:r>
              <a:rPr lang="nl-NL"/>
              <a:t>Klik om de stijl te bewerken</a:t>
            </a:r>
          </a:p>
        </p:txBody>
      </p:sp>
      <p:sp>
        <p:nvSpPr>
          <p:cNvPr id="3" name="Tijdelijke aanduiding voor tekst 2"/>
          <p:cNvSpPr>
            <a:spLocks noGrp="1"/>
          </p:cNvSpPr>
          <p:nvPr>
            <p:ph type="body" idx="1"/>
          </p:nvPr>
        </p:nvSpPr>
        <p:spPr>
          <a:xfrm>
            <a:off x="597288" y="4532321"/>
            <a:ext cx="6427074" cy="2339180"/>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A1DB32A-9FE5-41B4-9566-001AC0BDE48A}" type="datetimeFigureOut">
              <a:rPr lang="nl-NL" smtClean="0"/>
              <a:pPr/>
              <a:t>12-9-2025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BEDD18-11BC-4B56-B4E7-A9BB10D6D4BF}"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378063" y="2495129"/>
            <a:ext cx="3339558" cy="705715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3843642" y="2495129"/>
            <a:ext cx="3339558" cy="705715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A1DB32A-9FE5-41B4-9566-001AC0BDE48A}" type="datetimeFigureOut">
              <a:rPr lang="nl-NL" smtClean="0"/>
              <a:pPr/>
              <a:t>12-9-2025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7BEDD18-11BC-4B56-B4E7-A9BB10D6D4B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378064" y="2393639"/>
            <a:ext cx="3340871"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nl-NL"/>
              <a:t>Klik om de modelstijlen te bewerken</a:t>
            </a:r>
          </a:p>
        </p:txBody>
      </p:sp>
      <p:sp>
        <p:nvSpPr>
          <p:cNvPr id="4" name="Tijdelijke aanduiding voor inhoud 3"/>
          <p:cNvSpPr>
            <a:spLocks noGrp="1"/>
          </p:cNvSpPr>
          <p:nvPr>
            <p:ph sz="half" idx="2"/>
          </p:nvPr>
        </p:nvSpPr>
        <p:spPr>
          <a:xfrm>
            <a:off x="378064" y="3391194"/>
            <a:ext cx="3340871"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3841019" y="2393639"/>
            <a:ext cx="3342183"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nl-NL"/>
              <a:t>Klik om de modelstijlen te bewerken</a:t>
            </a:r>
          </a:p>
        </p:txBody>
      </p:sp>
      <p:sp>
        <p:nvSpPr>
          <p:cNvPr id="6" name="Tijdelijke aanduiding voor inhoud 5"/>
          <p:cNvSpPr>
            <a:spLocks noGrp="1"/>
          </p:cNvSpPr>
          <p:nvPr>
            <p:ph sz="quarter" idx="4"/>
          </p:nvPr>
        </p:nvSpPr>
        <p:spPr>
          <a:xfrm>
            <a:off x="3841019" y="3391194"/>
            <a:ext cx="3342183"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A1DB32A-9FE5-41B4-9566-001AC0BDE48A}" type="datetimeFigureOut">
              <a:rPr lang="nl-NL" smtClean="0"/>
              <a:pPr/>
              <a:t>12-9-2025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7BEDD18-11BC-4B56-B4E7-A9BB10D6D4B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A1DB32A-9FE5-41B4-9566-001AC0BDE48A}" type="datetimeFigureOut">
              <a:rPr lang="nl-NL" smtClean="0"/>
              <a:pPr/>
              <a:t>12-9-2025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7BEDD18-11BC-4B56-B4E7-A9BB10D6D4B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A1DB32A-9FE5-41B4-9566-001AC0BDE48A}" type="datetimeFigureOut">
              <a:rPr lang="nl-NL" smtClean="0"/>
              <a:pPr/>
              <a:t>12-9-2025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7BEDD18-11BC-4B56-B4E7-A9BB10D6D4B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78065" y="425757"/>
            <a:ext cx="2487604" cy="1811938"/>
          </a:xfrm>
        </p:spPr>
        <p:txBody>
          <a:bodyPr anchor="b"/>
          <a:lstStyle>
            <a:lvl1pPr algn="l">
              <a:defRPr sz="2200" b="1"/>
            </a:lvl1pPr>
          </a:lstStyle>
          <a:p>
            <a:r>
              <a:rPr lang="nl-NL"/>
              <a:t>Klik om de stijl te bewerken</a:t>
            </a:r>
          </a:p>
        </p:txBody>
      </p:sp>
      <p:sp>
        <p:nvSpPr>
          <p:cNvPr id="3" name="Tijdelijke aanduiding voor inhoud 2"/>
          <p:cNvSpPr>
            <a:spLocks noGrp="1"/>
          </p:cNvSpPr>
          <p:nvPr>
            <p:ph idx="1"/>
          </p:nvPr>
        </p:nvSpPr>
        <p:spPr>
          <a:xfrm>
            <a:off x="2956245" y="425757"/>
            <a:ext cx="4226957" cy="91265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378065" y="2237694"/>
            <a:ext cx="2487604" cy="731458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A1DB32A-9FE5-41B4-9566-001AC0BDE48A}" type="datetimeFigureOut">
              <a:rPr lang="nl-NL" smtClean="0"/>
              <a:pPr/>
              <a:t>12-9-2025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7BEDD18-11BC-4B56-B4E7-A9BB10D6D4B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482060" y="7485381"/>
            <a:ext cx="4536758" cy="883692"/>
          </a:xfrm>
        </p:spPr>
        <p:txBody>
          <a:bodyPr anchor="b"/>
          <a:lstStyle>
            <a:lvl1pPr algn="l">
              <a:defRPr sz="2200" b="1"/>
            </a:lvl1pPr>
          </a:lstStyle>
          <a:p>
            <a:r>
              <a:rPr lang="nl-NL"/>
              <a:t>Klik om de stijl te bewerken</a:t>
            </a:r>
          </a:p>
        </p:txBody>
      </p:sp>
      <p:sp>
        <p:nvSpPr>
          <p:cNvPr id="3" name="Tijdelijke aanduiding voor afbeelding 2"/>
          <p:cNvSpPr>
            <a:spLocks noGrp="1"/>
          </p:cNvSpPr>
          <p:nvPr>
            <p:ph type="pic" idx="1"/>
          </p:nvPr>
        </p:nvSpPr>
        <p:spPr>
          <a:xfrm>
            <a:off x="1482060" y="955475"/>
            <a:ext cx="4536758" cy="6416040"/>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lang="nl-NL"/>
          </a:p>
        </p:txBody>
      </p:sp>
      <p:sp>
        <p:nvSpPr>
          <p:cNvPr id="4" name="Tijdelijke aanduiding voor tekst 3"/>
          <p:cNvSpPr>
            <a:spLocks noGrp="1"/>
          </p:cNvSpPr>
          <p:nvPr>
            <p:ph type="body" sz="half" idx="2"/>
          </p:nvPr>
        </p:nvSpPr>
        <p:spPr>
          <a:xfrm>
            <a:off x="1482060" y="8369073"/>
            <a:ext cx="4536758" cy="125498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A1DB32A-9FE5-41B4-9566-001AC0BDE48A}" type="datetimeFigureOut">
              <a:rPr lang="nl-NL" smtClean="0"/>
              <a:pPr/>
              <a:t>12-9-2025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7BEDD18-11BC-4B56-B4E7-A9BB10D6D4B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8063" y="428232"/>
            <a:ext cx="6805137" cy="1782233"/>
          </a:xfrm>
          <a:prstGeom prst="rect">
            <a:avLst/>
          </a:prstGeom>
        </p:spPr>
        <p:txBody>
          <a:bodyPr vert="horz" lIns="99569" tIns="49785" rIns="99569" bIns="49785" rtlCol="0" anchor="ctr">
            <a:normAutofit/>
          </a:bodyPr>
          <a:lstStyle/>
          <a:p>
            <a:r>
              <a:rPr lang="nl-NL"/>
              <a:t>Klik om de stijl te bewerken</a:t>
            </a:r>
          </a:p>
        </p:txBody>
      </p:sp>
      <p:sp>
        <p:nvSpPr>
          <p:cNvPr id="3" name="Tijdelijke aanduiding voor tekst 2"/>
          <p:cNvSpPr>
            <a:spLocks noGrp="1"/>
          </p:cNvSpPr>
          <p:nvPr>
            <p:ph type="body" idx="1"/>
          </p:nvPr>
        </p:nvSpPr>
        <p:spPr>
          <a:xfrm>
            <a:off x="378063" y="2495129"/>
            <a:ext cx="6805137" cy="7057150"/>
          </a:xfrm>
          <a:prstGeom prst="rect">
            <a:avLst/>
          </a:prstGeom>
        </p:spPr>
        <p:txBody>
          <a:bodyPr vert="horz" lIns="99569" tIns="49785" rIns="99569" bIns="49785"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378063" y="9911199"/>
            <a:ext cx="1764295" cy="569324"/>
          </a:xfrm>
          <a:prstGeom prst="rect">
            <a:avLst/>
          </a:prstGeom>
        </p:spPr>
        <p:txBody>
          <a:bodyPr vert="horz" lIns="99569" tIns="49785" rIns="99569" bIns="49785" rtlCol="0" anchor="ctr"/>
          <a:lstStyle>
            <a:lvl1pPr algn="l">
              <a:defRPr sz="1300">
                <a:solidFill>
                  <a:schemeClr val="tx1">
                    <a:tint val="75000"/>
                  </a:schemeClr>
                </a:solidFill>
              </a:defRPr>
            </a:lvl1pPr>
          </a:lstStyle>
          <a:p>
            <a:fld id="{8A1DB32A-9FE5-41B4-9566-001AC0BDE48A}" type="datetimeFigureOut">
              <a:rPr lang="nl-NL" smtClean="0"/>
              <a:pPr/>
              <a:t>12-9-2025</a:t>
            </a:fld>
            <a:endParaRPr lang="nl-NL"/>
          </a:p>
        </p:txBody>
      </p:sp>
      <p:sp>
        <p:nvSpPr>
          <p:cNvPr id="5" name="Tijdelijke aanduiding voor voettekst 4"/>
          <p:cNvSpPr>
            <a:spLocks noGrp="1"/>
          </p:cNvSpPr>
          <p:nvPr>
            <p:ph type="ftr" sz="quarter" idx="3"/>
          </p:nvPr>
        </p:nvSpPr>
        <p:spPr>
          <a:xfrm>
            <a:off x="2583432" y="9911199"/>
            <a:ext cx="2394400" cy="569324"/>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5418905" y="9911199"/>
            <a:ext cx="1764295" cy="569324"/>
          </a:xfrm>
          <a:prstGeom prst="rect">
            <a:avLst/>
          </a:prstGeom>
        </p:spPr>
        <p:txBody>
          <a:bodyPr vert="horz" lIns="99569" tIns="49785" rIns="99569" bIns="49785" rtlCol="0" anchor="ctr"/>
          <a:lstStyle>
            <a:lvl1pPr algn="r">
              <a:defRPr sz="1300">
                <a:solidFill>
                  <a:schemeClr val="tx1">
                    <a:tint val="75000"/>
                  </a:schemeClr>
                </a:solidFill>
              </a:defRPr>
            </a:lvl1pPr>
          </a:lstStyle>
          <a:p>
            <a:fld id="{C7BEDD18-11BC-4B56-B4E7-A9BB10D6D4BF}"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nl-NL"/>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gif"/><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image" Target="../media/image25.png"/><Relationship Id="rId30"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Afbeelding 66" descr="page_1.jpg"/>
          <p:cNvPicPr>
            <a:picLocks noChangeAspect="1"/>
          </p:cNvPicPr>
          <p:nvPr/>
        </p:nvPicPr>
        <p:blipFill>
          <a:blip r:embed="rId3" cstate="print"/>
          <a:stretch>
            <a:fillRect/>
          </a:stretch>
        </p:blipFill>
        <p:spPr>
          <a:xfrm>
            <a:off x="2223" y="-25322"/>
            <a:ext cx="7559040" cy="11179348"/>
          </a:xfrm>
          <a:prstGeom prst="rect">
            <a:avLst/>
          </a:prstGeom>
        </p:spPr>
      </p:pic>
      <p:pic>
        <p:nvPicPr>
          <p:cNvPr id="5" name="Picture 73" descr="http://t2.gstatic.com/images?q=tbn:ANd9GcREiAEtGCGeOYG__xs-hqN3XHKmbEh8JEbXkBp3zYYz57CA96Yuow"/>
          <p:cNvPicPr>
            <a:picLocks noChangeAspect="1" noChangeArrowheads="1"/>
          </p:cNvPicPr>
          <p:nvPr/>
        </p:nvPicPr>
        <p:blipFill>
          <a:blip r:embed="rId4" cstate="print"/>
          <a:srcRect/>
          <a:stretch>
            <a:fillRect/>
          </a:stretch>
        </p:blipFill>
        <p:spPr bwMode="auto">
          <a:xfrm flipH="1">
            <a:off x="276622" y="9007737"/>
            <a:ext cx="384462" cy="400383"/>
          </a:xfrm>
          <a:prstGeom prst="rect">
            <a:avLst/>
          </a:prstGeom>
          <a:noFill/>
          <a:ln w="9525">
            <a:noFill/>
            <a:miter lim="800000"/>
            <a:headEnd/>
            <a:tailEnd/>
          </a:ln>
        </p:spPr>
      </p:pic>
      <p:pic>
        <p:nvPicPr>
          <p:cNvPr id="6" name="Picture 18"/>
          <p:cNvPicPr>
            <a:picLocks noChangeAspect="1" noChangeArrowheads="1"/>
          </p:cNvPicPr>
          <p:nvPr/>
        </p:nvPicPr>
        <p:blipFill>
          <a:blip r:embed="rId5" cstate="print"/>
          <a:stretch>
            <a:fillRect/>
          </a:stretch>
        </p:blipFill>
        <p:spPr bwMode="auto">
          <a:xfrm>
            <a:off x="256431" y="3998318"/>
            <a:ext cx="706363" cy="582087"/>
          </a:xfrm>
          <a:prstGeom prst="rect">
            <a:avLst/>
          </a:prstGeom>
          <a:noFill/>
          <a:ln w="9525">
            <a:noFill/>
            <a:miter lim="800000"/>
            <a:headEnd/>
            <a:tailEnd/>
          </a:ln>
        </p:spPr>
      </p:pic>
      <p:sp>
        <p:nvSpPr>
          <p:cNvPr id="7" name="Tekstvak 26"/>
          <p:cNvSpPr txBox="1">
            <a:spLocks noChangeArrowheads="1"/>
          </p:cNvSpPr>
          <p:nvPr/>
        </p:nvSpPr>
        <p:spPr bwMode="auto">
          <a:xfrm>
            <a:off x="1030610" y="3926186"/>
            <a:ext cx="1382496" cy="269819"/>
          </a:xfrm>
          <a:prstGeom prst="rect">
            <a:avLst/>
          </a:prstGeom>
          <a:noFill/>
          <a:ln w="9525">
            <a:noFill/>
            <a:miter lim="800000"/>
            <a:headEnd/>
            <a:tailEnd/>
          </a:ln>
        </p:spPr>
        <p:txBody>
          <a:bodyPr wrap="none" lIns="99569" tIns="49785" rIns="99569" bIns="49785">
            <a:spAutoFit/>
          </a:bodyPr>
          <a:lstStyle/>
          <a:p>
            <a:r>
              <a:rPr lang="nl-NL" sz="1100" b="1" dirty="0">
                <a:solidFill>
                  <a:srgbClr val="376092"/>
                </a:solidFill>
                <a:latin typeface="Arial" pitchFamily="34" charset="0"/>
                <a:ea typeface="Segoe UI" pitchFamily="34" charset="0"/>
                <a:cs typeface="Arial" pitchFamily="34" charset="0"/>
              </a:rPr>
              <a:t>E-mails versturen</a:t>
            </a:r>
          </a:p>
        </p:txBody>
      </p:sp>
      <p:sp>
        <p:nvSpPr>
          <p:cNvPr id="8" name="Tekstvak 101"/>
          <p:cNvSpPr txBox="1">
            <a:spLocks noChangeArrowheads="1"/>
          </p:cNvSpPr>
          <p:nvPr/>
        </p:nvSpPr>
        <p:spPr bwMode="auto">
          <a:xfrm>
            <a:off x="1036051" y="4186149"/>
            <a:ext cx="2744580" cy="1331649"/>
          </a:xfrm>
          <a:prstGeom prst="rect">
            <a:avLst/>
          </a:prstGeom>
          <a:noFill/>
          <a:ln w="9525">
            <a:noFill/>
            <a:miter lim="800000"/>
            <a:headEnd/>
            <a:tailEnd/>
          </a:ln>
        </p:spPr>
        <p:txBody>
          <a:bodyPr wrap="square" lIns="99569" tIns="49785" rIns="99569" bIns="49785">
            <a:spAutoFit/>
          </a:bodyPr>
          <a:lstStyle/>
          <a:p>
            <a:r>
              <a:rPr lang="nl-NL" sz="800">
                <a:latin typeface="Arial" pitchFamily="34" charset="0"/>
                <a:ea typeface="Segoe UI" pitchFamily="34" charset="0"/>
                <a:cs typeface="Arial" pitchFamily="34" charset="0"/>
              </a:rPr>
              <a:t>Automatisch </a:t>
            </a:r>
            <a:r>
              <a:rPr lang="nl-NL" sz="800" dirty="0">
                <a:latin typeface="Arial" pitchFamily="34" charset="0"/>
                <a:ea typeface="Segoe UI" pitchFamily="34" charset="0"/>
                <a:cs typeface="Arial" pitchFamily="34" charset="0"/>
              </a:rPr>
              <a:t>e-mailen via SMTP of MAPI. Bij MAPI de keuze uit direct versturen, in de </a:t>
            </a:r>
            <a:r>
              <a:rPr lang="nl-NL" sz="800" dirty="0" err="1">
                <a:latin typeface="Arial" pitchFamily="34" charset="0"/>
                <a:ea typeface="Segoe UI" pitchFamily="34" charset="0"/>
                <a:cs typeface="Arial" pitchFamily="34" charset="0"/>
              </a:rPr>
              <a:t>OutBox</a:t>
            </a:r>
            <a:r>
              <a:rPr lang="nl-NL" sz="800" dirty="0">
                <a:latin typeface="Arial" pitchFamily="34" charset="0"/>
                <a:ea typeface="Segoe UI" pitchFamily="34" charset="0"/>
                <a:cs typeface="Arial" pitchFamily="34" charset="0"/>
              </a:rPr>
              <a:t> vasthouden of een ingevulde email </a:t>
            </a:r>
            <a:r>
              <a:rPr lang="nl-NL" sz="800" dirty="0" err="1">
                <a:latin typeface="Arial" pitchFamily="34" charset="0"/>
                <a:ea typeface="Segoe UI" pitchFamily="34" charset="0"/>
                <a:cs typeface="Arial" pitchFamily="34" charset="0"/>
              </a:rPr>
              <a:t>popup</a:t>
            </a:r>
            <a:r>
              <a:rPr lang="nl-NL" sz="800" dirty="0">
                <a:latin typeface="Arial" pitchFamily="34" charset="0"/>
                <a:ea typeface="Segoe UI" pitchFamily="34" charset="0"/>
                <a:cs typeface="Arial" pitchFamily="34" charset="0"/>
              </a:rPr>
              <a:t> bij degene die afdrukt. Optioneel briefpapier toevoegen eerste en  </a:t>
            </a:r>
            <a:r>
              <a:rPr lang="nl-NL" sz="800" dirty="0" err="1">
                <a:latin typeface="Arial" pitchFamily="34" charset="0"/>
                <a:ea typeface="Segoe UI" pitchFamily="34" charset="0"/>
                <a:cs typeface="Arial" pitchFamily="34" charset="0"/>
              </a:rPr>
              <a:t>vervolg-pagina’s</a:t>
            </a:r>
            <a:r>
              <a:rPr lang="nl-NL" sz="800" dirty="0">
                <a:latin typeface="Arial" pitchFamily="34" charset="0"/>
                <a:ea typeface="Segoe UI" pitchFamily="34" charset="0"/>
                <a:cs typeface="Arial" pitchFamily="34" charset="0"/>
              </a:rPr>
              <a:t>. PDF/XML beveiliging met certificaten. Extra bijlagen vanuit informatie uit het document of via een query op een ODBC data </a:t>
            </a:r>
            <a:r>
              <a:rPr lang="nl-NL" sz="800" dirty="0" err="1">
                <a:latin typeface="Arial" pitchFamily="34" charset="0"/>
                <a:ea typeface="Segoe UI" pitchFamily="34" charset="0"/>
                <a:cs typeface="Arial" pitchFamily="34" charset="0"/>
              </a:rPr>
              <a:t>source</a:t>
            </a:r>
            <a:r>
              <a:rPr lang="nl-NL" sz="800" dirty="0">
                <a:latin typeface="Arial" pitchFamily="34" charset="0"/>
                <a:ea typeface="Segoe UI" pitchFamily="34" charset="0"/>
                <a:cs typeface="Arial" pitchFamily="34" charset="0"/>
              </a:rPr>
              <a:t>, zoals UBL 2.0, XBRL, EdiFact, XML. Ook is het mogelijk om een MP3 bestand bij te voegen met bijvoorbeeld de tekst uit het document omgezet naar spraak.</a:t>
            </a:r>
          </a:p>
        </p:txBody>
      </p:sp>
      <p:pic>
        <p:nvPicPr>
          <p:cNvPr id="9" name="Picture 12" descr="MCj04339060000[1]"/>
          <p:cNvPicPr>
            <a:picLocks noChangeAspect="1" noChangeArrowheads="1"/>
          </p:cNvPicPr>
          <p:nvPr/>
        </p:nvPicPr>
        <p:blipFill>
          <a:blip r:embed="rId6" cstate="print"/>
          <a:srcRect/>
          <a:stretch>
            <a:fillRect/>
          </a:stretch>
        </p:blipFill>
        <p:spPr bwMode="auto">
          <a:xfrm>
            <a:off x="257572" y="5492464"/>
            <a:ext cx="692117" cy="637590"/>
          </a:xfrm>
          <a:prstGeom prst="rect">
            <a:avLst/>
          </a:prstGeom>
          <a:noFill/>
          <a:ln w="9525">
            <a:noFill/>
            <a:miter lim="800000"/>
            <a:headEnd/>
            <a:tailEnd/>
          </a:ln>
        </p:spPr>
      </p:pic>
      <p:sp>
        <p:nvSpPr>
          <p:cNvPr id="10" name="Tekstvak 22"/>
          <p:cNvSpPr txBox="1">
            <a:spLocks noChangeArrowheads="1"/>
          </p:cNvSpPr>
          <p:nvPr/>
        </p:nvSpPr>
        <p:spPr bwMode="auto">
          <a:xfrm>
            <a:off x="1030610" y="5477897"/>
            <a:ext cx="1296144" cy="269819"/>
          </a:xfrm>
          <a:prstGeom prst="rect">
            <a:avLst/>
          </a:prstGeom>
          <a:noFill/>
          <a:ln w="9525">
            <a:noFill/>
            <a:miter lim="800000"/>
            <a:headEnd/>
            <a:tailEnd/>
          </a:ln>
        </p:spPr>
        <p:txBody>
          <a:bodyPr wrap="square" lIns="99569" tIns="49785" rIns="99569" bIns="49785">
            <a:spAutoFit/>
          </a:bodyPr>
          <a:lstStyle/>
          <a:p>
            <a:r>
              <a:rPr lang="nl-NL" sz="1100" b="1" dirty="0">
                <a:solidFill>
                  <a:schemeClr val="accent1">
                    <a:lumMod val="75000"/>
                  </a:schemeClr>
                </a:solidFill>
                <a:latin typeface="Arial" pitchFamily="34" charset="0"/>
                <a:ea typeface="Segoe UI" pitchFamily="34" charset="0"/>
                <a:cs typeface="Arial" pitchFamily="34" charset="0"/>
              </a:rPr>
              <a:t>Faxen versturen</a:t>
            </a:r>
          </a:p>
        </p:txBody>
      </p:sp>
      <p:sp>
        <p:nvSpPr>
          <p:cNvPr id="11" name="Tekstvak 99"/>
          <p:cNvSpPr txBox="1">
            <a:spLocks noChangeArrowheads="1"/>
          </p:cNvSpPr>
          <p:nvPr/>
        </p:nvSpPr>
        <p:spPr bwMode="auto">
          <a:xfrm>
            <a:off x="1036051" y="5639667"/>
            <a:ext cx="2816588" cy="592985"/>
          </a:xfrm>
          <a:prstGeom prst="rect">
            <a:avLst/>
          </a:prstGeom>
          <a:noFill/>
          <a:ln w="9525">
            <a:noFill/>
            <a:miter lim="800000"/>
            <a:headEnd/>
            <a:tailEnd/>
          </a:ln>
        </p:spPr>
        <p:txBody>
          <a:bodyPr wrap="square" lIns="99569" tIns="49785" rIns="99569" bIns="49785">
            <a:spAutoFit/>
          </a:bodyPr>
          <a:lstStyle/>
          <a:p>
            <a:r>
              <a:rPr lang="nl-NL" sz="800" dirty="0">
                <a:latin typeface="Arial" pitchFamily="34" charset="0"/>
                <a:ea typeface="Segoe UI" pitchFamily="34" charset="0"/>
                <a:cs typeface="Arial" pitchFamily="34" charset="0"/>
              </a:rPr>
              <a:t>Automatisch faxen naar faxnummers vanuit het document of via ODBC opgehaalde faxnummers. Briefpapier kan worden toegevoegd, evenals extra documenten. Faxen via Microsoft Fax of een T.37 fax provider</a:t>
            </a:r>
          </a:p>
        </p:txBody>
      </p:sp>
      <p:sp>
        <p:nvSpPr>
          <p:cNvPr id="12" name="Tekstvak 21"/>
          <p:cNvSpPr txBox="1">
            <a:spLocks noChangeArrowheads="1"/>
          </p:cNvSpPr>
          <p:nvPr/>
        </p:nvSpPr>
        <p:spPr bwMode="auto">
          <a:xfrm>
            <a:off x="1030610" y="8399705"/>
            <a:ext cx="2183998" cy="269819"/>
          </a:xfrm>
          <a:prstGeom prst="rect">
            <a:avLst/>
          </a:prstGeom>
          <a:noFill/>
          <a:ln w="9525">
            <a:noFill/>
            <a:miter lim="800000"/>
            <a:headEnd/>
            <a:tailEnd/>
          </a:ln>
        </p:spPr>
        <p:txBody>
          <a:bodyPr wrap="none" lIns="99569" tIns="49785" rIns="99569" bIns="49785">
            <a:spAutoFit/>
          </a:bodyPr>
          <a:lstStyle/>
          <a:p>
            <a:r>
              <a:rPr lang="nl-NL" sz="1100" b="1" dirty="0">
                <a:solidFill>
                  <a:schemeClr val="accent1">
                    <a:lumMod val="75000"/>
                  </a:schemeClr>
                </a:solidFill>
                <a:latin typeface="Arial" pitchFamily="34" charset="0"/>
                <a:ea typeface="Segoe UI" pitchFamily="34" charset="0"/>
                <a:cs typeface="Arial" pitchFamily="34" charset="0"/>
              </a:rPr>
              <a:t>Extra documenten afdrukken </a:t>
            </a:r>
          </a:p>
        </p:txBody>
      </p:sp>
      <p:sp>
        <p:nvSpPr>
          <p:cNvPr id="13" name="Tekstvak 98"/>
          <p:cNvSpPr txBox="1">
            <a:spLocks noChangeArrowheads="1"/>
          </p:cNvSpPr>
          <p:nvPr/>
        </p:nvSpPr>
        <p:spPr bwMode="auto">
          <a:xfrm>
            <a:off x="1036051" y="8573120"/>
            <a:ext cx="2696955" cy="839206"/>
          </a:xfrm>
          <a:prstGeom prst="rect">
            <a:avLst/>
          </a:prstGeom>
          <a:noFill/>
          <a:ln w="9525">
            <a:noFill/>
            <a:miter lim="800000"/>
            <a:headEnd/>
            <a:tailEnd/>
          </a:ln>
        </p:spPr>
        <p:txBody>
          <a:bodyPr wrap="square" lIns="99569" tIns="49785" rIns="99569" bIns="49785">
            <a:spAutoFit/>
          </a:bodyPr>
          <a:lstStyle/>
          <a:p>
            <a:r>
              <a:rPr lang="nl-NL" sz="800" dirty="0">
                <a:latin typeface="Arial" pitchFamily="34" charset="0"/>
                <a:ea typeface="Segoe UI" pitchFamily="34" charset="0"/>
                <a:cs typeface="Arial" pitchFamily="34" charset="0"/>
              </a:rPr>
              <a:t>Automatisch extra documenten afdrukken d.m.v. het samenvoegen van gegevens uit het document met </a:t>
            </a:r>
            <a:r>
              <a:rPr lang="nl-NL" sz="800" dirty="0" err="1">
                <a:latin typeface="Arial" pitchFamily="34" charset="0"/>
                <a:ea typeface="Segoe UI" pitchFamily="34" charset="0"/>
                <a:cs typeface="Arial" pitchFamily="34" charset="0"/>
              </a:rPr>
              <a:t>template</a:t>
            </a:r>
            <a:r>
              <a:rPr lang="nl-NL" sz="800" dirty="0">
                <a:latin typeface="Arial" pitchFamily="34" charset="0"/>
                <a:ea typeface="Segoe UI" pitchFamily="34" charset="0"/>
                <a:cs typeface="Arial" pitchFamily="34" charset="0"/>
              </a:rPr>
              <a:t> bestanden. De uitvoer kan bijvoorbeeld verzendetiketten, artikeletiketten of een verzamellijst zijn. Ook hier kunnen barcodes en plaatjes toegevoegd worden.</a:t>
            </a:r>
          </a:p>
        </p:txBody>
      </p:sp>
      <p:pic>
        <p:nvPicPr>
          <p:cNvPr id="14" name="Picture 24"/>
          <p:cNvPicPr>
            <a:picLocks noChangeAspect="1" noChangeArrowheads="1"/>
          </p:cNvPicPr>
          <p:nvPr/>
        </p:nvPicPr>
        <p:blipFill>
          <a:blip r:embed="rId7" cstate="print"/>
          <a:srcRect/>
          <a:stretch>
            <a:fillRect/>
          </a:stretch>
        </p:blipFill>
        <p:spPr bwMode="auto">
          <a:xfrm>
            <a:off x="286147" y="6374267"/>
            <a:ext cx="677558" cy="606820"/>
          </a:xfrm>
          <a:prstGeom prst="rect">
            <a:avLst/>
          </a:prstGeom>
          <a:noFill/>
          <a:ln w="9525">
            <a:noFill/>
            <a:miter lim="800000"/>
            <a:headEnd/>
            <a:tailEnd/>
          </a:ln>
        </p:spPr>
      </p:pic>
      <p:sp>
        <p:nvSpPr>
          <p:cNvPr id="15" name="Tekstvak 35"/>
          <p:cNvSpPr txBox="1">
            <a:spLocks noChangeArrowheads="1"/>
          </p:cNvSpPr>
          <p:nvPr/>
        </p:nvSpPr>
        <p:spPr bwMode="auto">
          <a:xfrm>
            <a:off x="1030610" y="6295637"/>
            <a:ext cx="1510737" cy="269819"/>
          </a:xfrm>
          <a:prstGeom prst="rect">
            <a:avLst/>
          </a:prstGeom>
          <a:noFill/>
          <a:ln w="9525">
            <a:noFill/>
            <a:miter lim="800000"/>
            <a:headEnd/>
            <a:tailEnd/>
          </a:ln>
        </p:spPr>
        <p:txBody>
          <a:bodyPr wrap="none" lIns="99569" tIns="49785" rIns="99569" bIns="49785">
            <a:spAutoFit/>
          </a:bodyPr>
          <a:lstStyle/>
          <a:p>
            <a:r>
              <a:rPr lang="nl-NL" sz="1100" b="1" dirty="0">
                <a:solidFill>
                  <a:schemeClr val="accent1">
                    <a:lumMod val="75000"/>
                  </a:schemeClr>
                </a:solidFill>
                <a:latin typeface="Arial" pitchFamily="34" charset="0"/>
                <a:ea typeface="Segoe UI" pitchFamily="34" charset="0"/>
                <a:cs typeface="Arial" pitchFamily="34" charset="0"/>
              </a:rPr>
              <a:t>PDF/TIF Archiveren</a:t>
            </a:r>
          </a:p>
        </p:txBody>
      </p:sp>
      <p:sp>
        <p:nvSpPr>
          <p:cNvPr id="16" name="Tekstvak 102"/>
          <p:cNvSpPr txBox="1">
            <a:spLocks noChangeArrowheads="1"/>
          </p:cNvSpPr>
          <p:nvPr/>
        </p:nvSpPr>
        <p:spPr bwMode="auto">
          <a:xfrm>
            <a:off x="1036051" y="6465861"/>
            <a:ext cx="2888596" cy="592985"/>
          </a:xfrm>
          <a:prstGeom prst="rect">
            <a:avLst/>
          </a:prstGeom>
          <a:noFill/>
          <a:ln w="9525">
            <a:noFill/>
            <a:miter lim="800000"/>
            <a:headEnd/>
            <a:tailEnd/>
          </a:ln>
        </p:spPr>
        <p:txBody>
          <a:bodyPr wrap="square" lIns="99569" tIns="49785" rIns="99569" bIns="49785">
            <a:spAutoFit/>
          </a:bodyPr>
          <a:lstStyle/>
          <a:p>
            <a:r>
              <a:rPr lang="nl-NL" sz="800" dirty="0">
                <a:latin typeface="Arial" pitchFamily="34" charset="0"/>
                <a:ea typeface="Segoe UI" pitchFamily="34" charset="0"/>
                <a:cs typeface="Arial" pitchFamily="34" charset="0"/>
              </a:rPr>
              <a:t>Automatisch archiveren op variabele locaties, via HTTP of FTP uploaden of als BLOB veld in een database te plaatsen als PDF of TIF bestand , met of zonder briefpapier, d.m.v. informatie uit het afgedrukte document</a:t>
            </a:r>
          </a:p>
        </p:txBody>
      </p:sp>
      <p:pic>
        <p:nvPicPr>
          <p:cNvPr id="17" name="Picture 75" descr="http://www.aterion.nl/images/Kyocera_FS-3920DN_laserprinter_lease_display.jpg"/>
          <p:cNvPicPr>
            <a:picLocks noChangeAspect="1" noChangeArrowheads="1"/>
          </p:cNvPicPr>
          <p:nvPr/>
        </p:nvPicPr>
        <p:blipFill>
          <a:blip r:embed="rId8" cstate="print"/>
          <a:srcRect/>
          <a:stretch>
            <a:fillRect/>
          </a:stretch>
        </p:blipFill>
        <p:spPr bwMode="auto">
          <a:xfrm>
            <a:off x="331964" y="7185027"/>
            <a:ext cx="519544" cy="650762"/>
          </a:xfrm>
          <a:prstGeom prst="rect">
            <a:avLst/>
          </a:prstGeom>
          <a:noFill/>
          <a:ln w="9525">
            <a:noFill/>
            <a:miter lim="800000"/>
            <a:headEnd/>
            <a:tailEnd/>
          </a:ln>
        </p:spPr>
      </p:pic>
      <p:sp>
        <p:nvSpPr>
          <p:cNvPr id="18" name="Tekstvak 25"/>
          <p:cNvSpPr txBox="1">
            <a:spLocks noChangeArrowheads="1"/>
          </p:cNvSpPr>
          <p:nvPr/>
        </p:nvSpPr>
        <p:spPr bwMode="auto">
          <a:xfrm>
            <a:off x="1030610" y="7037945"/>
            <a:ext cx="2395594" cy="269819"/>
          </a:xfrm>
          <a:prstGeom prst="rect">
            <a:avLst/>
          </a:prstGeom>
          <a:noFill/>
          <a:ln w="9525">
            <a:noFill/>
            <a:miter lim="800000"/>
            <a:headEnd/>
            <a:tailEnd/>
          </a:ln>
        </p:spPr>
        <p:txBody>
          <a:bodyPr wrap="none" lIns="99569" tIns="49785" rIns="99569" bIns="49785">
            <a:spAutoFit/>
          </a:bodyPr>
          <a:lstStyle/>
          <a:p>
            <a:r>
              <a:rPr lang="nl-NL" sz="1100" b="1" dirty="0">
                <a:solidFill>
                  <a:schemeClr val="accent1">
                    <a:lumMod val="75000"/>
                  </a:schemeClr>
                </a:solidFill>
                <a:latin typeface="Arial" pitchFamily="34" charset="0"/>
                <a:ea typeface="Segoe UI" pitchFamily="34" charset="0"/>
                <a:cs typeface="Arial" pitchFamily="34" charset="0"/>
              </a:rPr>
              <a:t>Afdrukken op meerdere plaatsen</a:t>
            </a:r>
          </a:p>
        </p:txBody>
      </p:sp>
      <p:sp>
        <p:nvSpPr>
          <p:cNvPr id="19" name="Tekstvak 100"/>
          <p:cNvSpPr txBox="1">
            <a:spLocks noChangeArrowheads="1"/>
          </p:cNvSpPr>
          <p:nvPr/>
        </p:nvSpPr>
        <p:spPr bwMode="auto">
          <a:xfrm>
            <a:off x="1036051" y="7217298"/>
            <a:ext cx="2888596" cy="1208538"/>
          </a:xfrm>
          <a:prstGeom prst="rect">
            <a:avLst/>
          </a:prstGeom>
          <a:noFill/>
          <a:ln w="9525">
            <a:noFill/>
            <a:miter lim="800000"/>
            <a:headEnd/>
            <a:tailEnd/>
          </a:ln>
        </p:spPr>
        <p:txBody>
          <a:bodyPr wrap="square" lIns="99569" tIns="49785" rIns="99569" bIns="49785">
            <a:spAutoFit/>
          </a:bodyPr>
          <a:lstStyle/>
          <a:p>
            <a:r>
              <a:rPr lang="nl-NL" sz="800" dirty="0">
                <a:latin typeface="Arial" pitchFamily="34" charset="0"/>
                <a:ea typeface="Segoe UI" pitchFamily="34" charset="0"/>
                <a:cs typeface="Arial" pitchFamily="34" charset="0"/>
              </a:rPr>
              <a:t>Automatisch afdrukken naar maximaal 4 printers met variabele invoerbak selectie met variabel briefpapier, extra documenten, </a:t>
            </a:r>
            <a:r>
              <a:rPr lang="nl-NL" sz="800" dirty="0" err="1">
                <a:latin typeface="Arial" pitchFamily="34" charset="0"/>
                <a:ea typeface="Segoe UI" pitchFamily="34" charset="0"/>
                <a:cs typeface="Arial" pitchFamily="34" charset="0"/>
              </a:rPr>
              <a:t>overlays</a:t>
            </a:r>
            <a:r>
              <a:rPr lang="nl-NL" sz="800" dirty="0">
                <a:latin typeface="Arial" pitchFamily="34" charset="0"/>
                <a:ea typeface="Segoe UI" pitchFamily="34" charset="0"/>
                <a:cs typeface="Arial" pitchFamily="34" charset="0"/>
              </a:rPr>
              <a:t> (</a:t>
            </a:r>
            <a:r>
              <a:rPr lang="nl-NL" sz="800" dirty="0" err="1">
                <a:latin typeface="Arial" pitchFamily="34" charset="0"/>
                <a:ea typeface="Segoe UI" pitchFamily="34" charset="0"/>
                <a:cs typeface="Arial" pitchFamily="34" charset="0"/>
              </a:rPr>
              <a:t>bijvooorbeeld</a:t>
            </a:r>
            <a:r>
              <a:rPr lang="nl-NL" sz="800" dirty="0">
                <a:latin typeface="Arial" pitchFamily="34" charset="0"/>
                <a:ea typeface="Segoe UI" pitchFamily="34" charset="0"/>
                <a:cs typeface="Arial" pitchFamily="34" charset="0"/>
              </a:rPr>
              <a:t> tekst “kopie administratie”). Bestemmingsprinter kan een vaste of een door de gebruiker gedefinieerde  variabele printer zijn. Automatisch toevoegen van 92 soorten barcodes (waaronder ook 2D codes zoals </a:t>
            </a:r>
            <a:r>
              <a:rPr lang="nl-NL" sz="800" dirty="0" err="1">
                <a:latin typeface="Arial" pitchFamily="34" charset="0"/>
                <a:ea typeface="Segoe UI" pitchFamily="34" charset="0"/>
                <a:cs typeface="Arial" pitchFamily="34" charset="0"/>
              </a:rPr>
              <a:t>QRCode</a:t>
            </a:r>
            <a:r>
              <a:rPr lang="nl-NL" sz="800" dirty="0">
                <a:latin typeface="Arial" pitchFamily="34" charset="0"/>
                <a:ea typeface="Segoe UI" pitchFamily="34" charset="0"/>
                <a:cs typeface="Arial" pitchFamily="34" charset="0"/>
              </a:rPr>
              <a:t>), afbeeldingen en extra tekst aan documenten die dan later door AutoDoc </a:t>
            </a:r>
            <a:r>
              <a:rPr lang="nl-NL" sz="800" dirty="0" err="1">
                <a:latin typeface="Arial" pitchFamily="34" charset="0"/>
                <a:ea typeface="Segoe UI" pitchFamily="34" charset="0"/>
                <a:cs typeface="Arial" pitchFamily="34" charset="0"/>
              </a:rPr>
              <a:t>ingescand</a:t>
            </a:r>
            <a:r>
              <a:rPr lang="nl-NL" sz="800" dirty="0">
                <a:latin typeface="Arial" pitchFamily="34" charset="0"/>
                <a:ea typeface="Segoe UI" pitchFamily="34" charset="0"/>
                <a:cs typeface="Arial" pitchFamily="34" charset="0"/>
              </a:rPr>
              <a:t> en automatisch verwerkt kunnen worden</a:t>
            </a:r>
          </a:p>
        </p:txBody>
      </p:sp>
      <p:sp>
        <p:nvSpPr>
          <p:cNvPr id="20" name="Tekstvak 23"/>
          <p:cNvSpPr txBox="1">
            <a:spLocks noChangeArrowheads="1"/>
          </p:cNvSpPr>
          <p:nvPr/>
        </p:nvSpPr>
        <p:spPr bwMode="auto">
          <a:xfrm>
            <a:off x="546717" y="3393969"/>
            <a:ext cx="6417529" cy="485263"/>
          </a:xfrm>
          <a:prstGeom prst="rect">
            <a:avLst/>
          </a:prstGeom>
          <a:noFill/>
          <a:ln w="9525">
            <a:noFill/>
            <a:miter lim="800000"/>
            <a:headEnd/>
            <a:tailEnd/>
          </a:ln>
        </p:spPr>
        <p:txBody>
          <a:bodyPr wrap="none" lIns="99569" tIns="49785" rIns="99569" bIns="49785">
            <a:spAutoFit/>
          </a:bodyPr>
          <a:lstStyle/>
          <a:p>
            <a:pPr algn="ctr"/>
            <a:r>
              <a:rPr lang="nl-NL" sz="1100" b="1" dirty="0">
                <a:solidFill>
                  <a:schemeClr val="accent1">
                    <a:lumMod val="75000"/>
                  </a:schemeClr>
                </a:solidFill>
                <a:latin typeface="Arial" pitchFamily="34" charset="0"/>
                <a:cs typeface="Arial" pitchFamily="34" charset="0"/>
              </a:rPr>
              <a:t>Met AutoDoc HSE</a:t>
            </a:r>
            <a:r>
              <a:rPr lang="nl-NL" sz="1400" dirty="0">
                <a:solidFill>
                  <a:srgbClr val="376092"/>
                </a:solidFill>
              </a:rPr>
              <a:t>®</a:t>
            </a:r>
            <a:r>
              <a:rPr lang="nl-NL" sz="1100" b="1" dirty="0">
                <a:solidFill>
                  <a:schemeClr val="accent1">
                    <a:lumMod val="75000"/>
                  </a:schemeClr>
                </a:solidFill>
                <a:latin typeface="Arial" pitchFamily="34" charset="0"/>
                <a:cs typeface="Arial" pitchFamily="34" charset="0"/>
              </a:rPr>
              <a:t> krijgt u, met uitsluitend printen vanuit uw bestaande applicatie* naar de </a:t>
            </a:r>
            <a:br>
              <a:rPr lang="nl-NL" sz="1100" b="1" dirty="0">
                <a:solidFill>
                  <a:schemeClr val="accent1">
                    <a:lumMod val="75000"/>
                  </a:schemeClr>
                </a:solidFill>
                <a:latin typeface="Arial" pitchFamily="34" charset="0"/>
                <a:cs typeface="Arial" pitchFamily="34" charset="0"/>
              </a:rPr>
            </a:br>
            <a:r>
              <a:rPr lang="nl-NL" sz="1100" b="1" dirty="0">
                <a:solidFill>
                  <a:schemeClr val="accent1">
                    <a:lumMod val="75000"/>
                  </a:schemeClr>
                </a:solidFill>
                <a:latin typeface="Arial" pitchFamily="34" charset="0"/>
                <a:cs typeface="Arial" pitchFamily="34" charset="0"/>
              </a:rPr>
              <a:t>virtuele AutoDoc HSE printer, de volgende extra, </a:t>
            </a:r>
            <a:r>
              <a:rPr lang="nl-NL" sz="1100" b="1" i="1" dirty="0">
                <a:solidFill>
                  <a:schemeClr val="accent1">
                    <a:lumMod val="75000"/>
                  </a:schemeClr>
                </a:solidFill>
                <a:latin typeface="Arial" pitchFamily="34" charset="0"/>
                <a:cs typeface="Arial" pitchFamily="34" charset="0"/>
              </a:rPr>
              <a:t>automatische</a:t>
            </a:r>
            <a:r>
              <a:rPr lang="nl-NL" sz="1100" b="1" dirty="0">
                <a:solidFill>
                  <a:schemeClr val="accent1">
                    <a:lumMod val="75000"/>
                  </a:schemeClr>
                </a:solidFill>
                <a:latin typeface="Arial" pitchFamily="34" charset="0"/>
                <a:cs typeface="Arial" pitchFamily="34" charset="0"/>
              </a:rPr>
              <a:t>, verwerkingsmogelijkheden:</a:t>
            </a:r>
          </a:p>
        </p:txBody>
      </p:sp>
      <p:sp>
        <p:nvSpPr>
          <p:cNvPr id="21" name="Tekstvak 20"/>
          <p:cNvSpPr txBox="1">
            <a:spLocks noChangeArrowheads="1"/>
          </p:cNvSpPr>
          <p:nvPr/>
        </p:nvSpPr>
        <p:spPr bwMode="auto">
          <a:xfrm>
            <a:off x="4558315" y="3880776"/>
            <a:ext cx="1188533" cy="269819"/>
          </a:xfrm>
          <a:prstGeom prst="rect">
            <a:avLst/>
          </a:prstGeom>
          <a:noFill/>
          <a:ln w="9525">
            <a:noFill/>
            <a:miter lim="800000"/>
            <a:headEnd/>
            <a:tailEnd/>
          </a:ln>
        </p:spPr>
        <p:txBody>
          <a:bodyPr wrap="none" lIns="99569" tIns="49785" rIns="99569" bIns="49785">
            <a:spAutoFit/>
          </a:bodyPr>
          <a:lstStyle/>
          <a:p>
            <a:r>
              <a:rPr lang="nl-NL" sz="1100" b="1" dirty="0">
                <a:solidFill>
                  <a:srgbClr val="376092"/>
                </a:solidFill>
                <a:latin typeface="Arial" pitchFamily="34" charset="0"/>
                <a:ea typeface="Segoe UI" pitchFamily="34" charset="0"/>
                <a:cs typeface="Arial" pitchFamily="34" charset="0"/>
              </a:rPr>
              <a:t>SMS versturen</a:t>
            </a:r>
          </a:p>
        </p:txBody>
      </p:sp>
      <p:sp>
        <p:nvSpPr>
          <p:cNvPr id="23" name="Tekstvak 96"/>
          <p:cNvSpPr txBox="1">
            <a:spLocks noChangeArrowheads="1"/>
          </p:cNvSpPr>
          <p:nvPr/>
        </p:nvSpPr>
        <p:spPr bwMode="auto">
          <a:xfrm>
            <a:off x="4563649" y="4086556"/>
            <a:ext cx="2756549" cy="469874"/>
          </a:xfrm>
          <a:prstGeom prst="rect">
            <a:avLst/>
          </a:prstGeom>
          <a:noFill/>
          <a:ln w="9525">
            <a:noFill/>
            <a:miter lim="800000"/>
            <a:headEnd/>
            <a:tailEnd/>
          </a:ln>
        </p:spPr>
        <p:txBody>
          <a:bodyPr wrap="square" lIns="99569" tIns="49785" rIns="99569" bIns="49785">
            <a:spAutoFit/>
          </a:bodyPr>
          <a:lstStyle/>
          <a:p>
            <a:r>
              <a:rPr lang="nl-NL" sz="800" dirty="0">
                <a:latin typeface="Arial" pitchFamily="34" charset="0"/>
                <a:ea typeface="Segoe UI" pitchFamily="34" charset="0"/>
                <a:cs typeface="Arial" pitchFamily="34" charset="0"/>
              </a:rPr>
              <a:t>Automatisch versturen van variabele SMS  teksten  op variabele telefoonnummers via email of  via diverse SMS service providers zoals VoipBuster</a:t>
            </a:r>
          </a:p>
        </p:txBody>
      </p:sp>
      <p:sp>
        <p:nvSpPr>
          <p:cNvPr id="25" name="Tekstvak 45"/>
          <p:cNvSpPr txBox="1">
            <a:spLocks noChangeArrowheads="1"/>
          </p:cNvSpPr>
          <p:nvPr/>
        </p:nvSpPr>
        <p:spPr bwMode="auto">
          <a:xfrm>
            <a:off x="4553669" y="9201124"/>
            <a:ext cx="1563635" cy="269819"/>
          </a:xfrm>
          <a:prstGeom prst="rect">
            <a:avLst/>
          </a:prstGeom>
          <a:noFill/>
          <a:ln w="9525">
            <a:noFill/>
            <a:miter lim="800000"/>
            <a:headEnd/>
            <a:tailEnd/>
          </a:ln>
        </p:spPr>
        <p:txBody>
          <a:bodyPr wrap="none" lIns="99569" tIns="49785" rIns="99569" bIns="49785">
            <a:spAutoFit/>
          </a:bodyPr>
          <a:lstStyle/>
          <a:p>
            <a:r>
              <a:rPr lang="nl-NL" sz="1100" b="1" dirty="0">
                <a:solidFill>
                  <a:schemeClr val="accent1">
                    <a:lumMod val="75000"/>
                  </a:schemeClr>
                </a:solidFill>
                <a:latin typeface="Arial" pitchFamily="34" charset="0"/>
                <a:ea typeface="Segoe UI" pitchFamily="34" charset="0"/>
                <a:cs typeface="Arial" pitchFamily="34" charset="0"/>
              </a:rPr>
              <a:t>ODBC connectiviteit</a:t>
            </a:r>
          </a:p>
        </p:txBody>
      </p:sp>
      <p:sp>
        <p:nvSpPr>
          <p:cNvPr id="26" name="Tekstvak 95"/>
          <p:cNvSpPr txBox="1">
            <a:spLocks noChangeArrowheads="1"/>
          </p:cNvSpPr>
          <p:nvPr/>
        </p:nvSpPr>
        <p:spPr bwMode="auto">
          <a:xfrm>
            <a:off x="4559003" y="9379048"/>
            <a:ext cx="2828557" cy="839206"/>
          </a:xfrm>
          <a:prstGeom prst="rect">
            <a:avLst/>
          </a:prstGeom>
          <a:noFill/>
          <a:ln w="9525">
            <a:noFill/>
            <a:miter lim="800000"/>
            <a:headEnd/>
            <a:tailEnd/>
          </a:ln>
        </p:spPr>
        <p:txBody>
          <a:bodyPr wrap="square" lIns="99569" tIns="49785" rIns="99569" bIns="49785">
            <a:spAutoFit/>
          </a:bodyPr>
          <a:lstStyle/>
          <a:p>
            <a:r>
              <a:rPr lang="nl-NL" sz="800" dirty="0">
                <a:latin typeface="Arial" pitchFamily="34" charset="0"/>
                <a:ea typeface="Segoe UI" pitchFamily="34" charset="0"/>
                <a:cs typeface="Arial" pitchFamily="34" charset="0"/>
              </a:rPr>
              <a:t>AutoDoc werkt standaard met de gegevens uit het document, zonder koppeling met uw systeem, maar met ODBC kunnen extra gegevens voor de </a:t>
            </a:r>
            <a:r>
              <a:rPr lang="nl-NL" sz="800" dirty="0" err="1">
                <a:latin typeface="Arial" pitchFamily="34" charset="0"/>
                <a:ea typeface="Segoe UI" pitchFamily="34" charset="0"/>
                <a:cs typeface="Arial" pitchFamily="34" charset="0"/>
              </a:rPr>
              <a:t>document-afhandeling</a:t>
            </a:r>
            <a:r>
              <a:rPr lang="nl-NL" sz="800" dirty="0">
                <a:latin typeface="Arial" pitchFamily="34" charset="0"/>
                <a:ea typeface="Segoe UI" pitchFamily="34" charset="0"/>
                <a:cs typeface="Arial" pitchFamily="34" charset="0"/>
              </a:rPr>
              <a:t> worden opgehaald, maar ook </a:t>
            </a:r>
            <a:br>
              <a:rPr lang="nl-NL" sz="800" dirty="0">
                <a:latin typeface="Arial" pitchFamily="34" charset="0"/>
                <a:ea typeface="Segoe UI" pitchFamily="34" charset="0"/>
                <a:cs typeface="Arial" pitchFamily="34" charset="0"/>
              </a:rPr>
            </a:br>
            <a:r>
              <a:rPr lang="nl-NL" sz="800" dirty="0">
                <a:latin typeface="Arial" pitchFamily="34" charset="0"/>
                <a:ea typeface="Segoe UI" pitchFamily="34" charset="0"/>
                <a:cs typeface="Arial" pitchFamily="34" charset="0"/>
              </a:rPr>
              <a:t>kan er informatie teruggeschreven </a:t>
            </a:r>
            <a:br>
              <a:rPr lang="nl-NL" sz="800" dirty="0">
                <a:latin typeface="Arial" pitchFamily="34" charset="0"/>
                <a:ea typeface="Segoe UI" pitchFamily="34" charset="0"/>
                <a:cs typeface="Arial" pitchFamily="34" charset="0"/>
              </a:rPr>
            </a:br>
            <a:r>
              <a:rPr lang="nl-NL" sz="800" dirty="0">
                <a:latin typeface="Arial" pitchFamily="34" charset="0"/>
                <a:ea typeface="Segoe UI" pitchFamily="34" charset="0"/>
                <a:cs typeface="Arial" pitchFamily="34" charset="0"/>
              </a:rPr>
              <a:t>worden in een database</a:t>
            </a:r>
          </a:p>
        </p:txBody>
      </p:sp>
      <p:pic>
        <p:nvPicPr>
          <p:cNvPr id="27" name="Picture 25"/>
          <p:cNvPicPr>
            <a:picLocks noChangeAspect="1" noChangeArrowheads="1"/>
          </p:cNvPicPr>
          <p:nvPr/>
        </p:nvPicPr>
        <p:blipFill>
          <a:blip r:embed="rId9" cstate="print"/>
          <a:srcRect/>
          <a:stretch>
            <a:fillRect/>
          </a:stretch>
        </p:blipFill>
        <p:spPr bwMode="auto">
          <a:xfrm flipH="1">
            <a:off x="4068663" y="5850756"/>
            <a:ext cx="409477" cy="530637"/>
          </a:xfrm>
          <a:prstGeom prst="rect">
            <a:avLst/>
          </a:prstGeom>
          <a:noFill/>
          <a:ln w="9525">
            <a:noFill/>
            <a:miter lim="800000"/>
            <a:headEnd/>
            <a:tailEnd/>
          </a:ln>
        </p:spPr>
      </p:pic>
      <p:sp>
        <p:nvSpPr>
          <p:cNvPr id="28" name="Tekstvak 46"/>
          <p:cNvSpPr txBox="1">
            <a:spLocks noChangeArrowheads="1"/>
          </p:cNvSpPr>
          <p:nvPr/>
        </p:nvSpPr>
        <p:spPr bwMode="auto">
          <a:xfrm>
            <a:off x="4558315" y="5742573"/>
            <a:ext cx="1433792" cy="269819"/>
          </a:xfrm>
          <a:prstGeom prst="rect">
            <a:avLst/>
          </a:prstGeom>
          <a:noFill/>
          <a:ln w="9525">
            <a:noFill/>
            <a:miter lim="800000"/>
            <a:headEnd/>
            <a:tailEnd/>
          </a:ln>
        </p:spPr>
        <p:txBody>
          <a:bodyPr wrap="none" lIns="99569" tIns="49785" rIns="99569" bIns="49785">
            <a:spAutoFit/>
          </a:bodyPr>
          <a:lstStyle/>
          <a:p>
            <a:r>
              <a:rPr lang="nl-NL" sz="1100" b="1" dirty="0">
                <a:solidFill>
                  <a:schemeClr val="accent1">
                    <a:lumMod val="75000"/>
                  </a:schemeClr>
                </a:solidFill>
                <a:latin typeface="Arial" pitchFamily="34" charset="0"/>
                <a:ea typeface="Segoe UI" pitchFamily="34" charset="0"/>
                <a:cs typeface="Arial" pitchFamily="34" charset="0"/>
              </a:rPr>
              <a:t>XML/UBL/XBRL….</a:t>
            </a:r>
          </a:p>
        </p:txBody>
      </p:sp>
      <p:sp>
        <p:nvSpPr>
          <p:cNvPr id="29" name="Tekstvak 103"/>
          <p:cNvSpPr txBox="1">
            <a:spLocks noChangeArrowheads="1"/>
          </p:cNvSpPr>
          <p:nvPr/>
        </p:nvSpPr>
        <p:spPr bwMode="auto">
          <a:xfrm>
            <a:off x="4563649" y="5913530"/>
            <a:ext cx="2894036" cy="962317"/>
          </a:xfrm>
          <a:prstGeom prst="rect">
            <a:avLst/>
          </a:prstGeom>
          <a:noFill/>
          <a:ln w="9525">
            <a:noFill/>
            <a:miter lim="800000"/>
            <a:headEnd/>
            <a:tailEnd/>
          </a:ln>
        </p:spPr>
        <p:txBody>
          <a:bodyPr wrap="square" lIns="99569" tIns="49785" rIns="99569" bIns="49785">
            <a:spAutoFit/>
          </a:bodyPr>
          <a:lstStyle/>
          <a:p>
            <a:r>
              <a:rPr lang="nl-NL" sz="800" dirty="0">
                <a:latin typeface="Arial" pitchFamily="34" charset="0"/>
                <a:ea typeface="Segoe UI" pitchFamily="34" charset="0"/>
                <a:cs typeface="Arial" pitchFamily="34" charset="0"/>
              </a:rPr>
              <a:t>Automatisch samenstellen van XML (bijvoorbeeld XBRL/UBL 2.0) en opslaan op een variabele locatie d.m.v. informatie uit het afgedrukte bestand of uploaden naar een ander systeem d.m.v. FTP  eventueel in combinatie met informatie uit ODBC data. De gegenereerde XML kan worden gebruikt als los bestand, maar ook als bijlage bij een email</a:t>
            </a:r>
          </a:p>
        </p:txBody>
      </p:sp>
      <p:pic>
        <p:nvPicPr>
          <p:cNvPr id="30" name="Picture 5" descr="http://procom.ie/new/images/telephone_systems/avaya/Avaya1603Telephone2.png"/>
          <p:cNvPicPr>
            <a:picLocks noChangeAspect="1" noChangeArrowheads="1"/>
          </p:cNvPicPr>
          <p:nvPr/>
        </p:nvPicPr>
        <p:blipFill>
          <a:blip r:embed="rId10" cstate="print"/>
          <a:srcRect/>
          <a:stretch>
            <a:fillRect/>
          </a:stretch>
        </p:blipFill>
        <p:spPr bwMode="auto">
          <a:xfrm>
            <a:off x="3900718" y="4686150"/>
            <a:ext cx="610796" cy="477438"/>
          </a:xfrm>
          <a:prstGeom prst="rect">
            <a:avLst/>
          </a:prstGeom>
          <a:noFill/>
          <a:ln w="9525">
            <a:noFill/>
            <a:miter lim="800000"/>
            <a:headEnd/>
            <a:tailEnd/>
          </a:ln>
        </p:spPr>
      </p:pic>
      <p:sp>
        <p:nvSpPr>
          <p:cNvPr id="31" name="Tekstvak 23"/>
          <p:cNvSpPr txBox="1">
            <a:spLocks noChangeArrowheads="1"/>
          </p:cNvSpPr>
          <p:nvPr/>
        </p:nvSpPr>
        <p:spPr bwMode="auto">
          <a:xfrm>
            <a:off x="4558315" y="4541017"/>
            <a:ext cx="2929923" cy="269819"/>
          </a:xfrm>
          <a:prstGeom prst="rect">
            <a:avLst/>
          </a:prstGeom>
          <a:noFill/>
          <a:ln w="9525">
            <a:noFill/>
            <a:miter lim="800000"/>
            <a:headEnd/>
            <a:tailEnd/>
          </a:ln>
        </p:spPr>
        <p:txBody>
          <a:bodyPr wrap="square" lIns="99569" tIns="49785" rIns="99569" bIns="49785">
            <a:spAutoFit/>
          </a:bodyPr>
          <a:lstStyle/>
          <a:p>
            <a:r>
              <a:rPr lang="nl-NL" sz="1100" b="1" dirty="0">
                <a:solidFill>
                  <a:schemeClr val="accent1">
                    <a:lumMod val="75000"/>
                  </a:schemeClr>
                </a:solidFill>
                <a:latin typeface="Arial" pitchFamily="34" charset="0"/>
                <a:ea typeface="Segoe UI" pitchFamily="34" charset="0"/>
                <a:cs typeface="Arial" pitchFamily="34" charset="0"/>
              </a:rPr>
              <a:t>Bellen met “tekst naar spraak” via </a:t>
            </a:r>
            <a:r>
              <a:rPr lang="nl-NL" sz="1000" b="1" dirty="0">
                <a:solidFill>
                  <a:schemeClr val="accent1">
                    <a:lumMod val="75000"/>
                  </a:schemeClr>
                </a:solidFill>
                <a:latin typeface="Arial" pitchFamily="34" charset="0"/>
                <a:ea typeface="Segoe UI" pitchFamily="34" charset="0"/>
                <a:cs typeface="Arial" pitchFamily="34" charset="0"/>
              </a:rPr>
              <a:t>VOIP</a:t>
            </a:r>
          </a:p>
        </p:txBody>
      </p:sp>
      <p:sp>
        <p:nvSpPr>
          <p:cNvPr id="32" name="Tekstvak 97"/>
          <p:cNvSpPr txBox="1">
            <a:spLocks noChangeArrowheads="1"/>
          </p:cNvSpPr>
          <p:nvPr/>
        </p:nvSpPr>
        <p:spPr bwMode="auto">
          <a:xfrm>
            <a:off x="4563649" y="4741666"/>
            <a:ext cx="2909318" cy="962317"/>
          </a:xfrm>
          <a:prstGeom prst="rect">
            <a:avLst/>
          </a:prstGeom>
          <a:noFill/>
          <a:ln w="9525">
            <a:noFill/>
            <a:miter lim="800000"/>
            <a:headEnd/>
            <a:tailEnd/>
          </a:ln>
        </p:spPr>
        <p:txBody>
          <a:bodyPr wrap="square" lIns="99569" tIns="49785" rIns="99569" bIns="49785">
            <a:spAutoFit/>
          </a:bodyPr>
          <a:lstStyle/>
          <a:p>
            <a:r>
              <a:rPr lang="nl-NL" sz="800" dirty="0">
                <a:latin typeface="Arial" pitchFamily="34" charset="0"/>
                <a:ea typeface="Segoe UI" pitchFamily="34" charset="0"/>
                <a:cs typeface="Arial" pitchFamily="34" charset="0"/>
              </a:rPr>
              <a:t>Automatische telefoongesprekken vanuit uw computer  laten voeren met een SIP/VOIP account bij bijvoorbeeld VoipBuster kan variabele tekst op variabele </a:t>
            </a:r>
            <a:r>
              <a:rPr lang="nl-NL" sz="800" dirty="0" err="1">
                <a:latin typeface="Arial" pitchFamily="34" charset="0"/>
                <a:ea typeface="Segoe UI" pitchFamily="34" charset="0"/>
                <a:cs typeface="Arial" pitchFamily="34" charset="0"/>
              </a:rPr>
              <a:t>telefoon-nummers</a:t>
            </a:r>
            <a:r>
              <a:rPr lang="nl-NL" sz="800" dirty="0">
                <a:latin typeface="Arial" pitchFamily="34" charset="0"/>
                <a:ea typeface="Segoe UI" pitchFamily="34" charset="0"/>
                <a:cs typeface="Arial" pitchFamily="34" charset="0"/>
              </a:rPr>
              <a:t> als spraak worden afgeleverd. SAPI4 en SAPI5 spraak kan hiervoor gebruikt worden. Maximaal 8 </a:t>
            </a:r>
            <a:r>
              <a:rPr lang="nl-NL" sz="800" dirty="0" err="1">
                <a:latin typeface="Arial" pitchFamily="34" charset="0"/>
                <a:ea typeface="Segoe UI" pitchFamily="34" charset="0"/>
                <a:cs typeface="Arial" pitchFamily="34" charset="0"/>
              </a:rPr>
              <a:t>gelijk-tijdige</a:t>
            </a:r>
            <a:r>
              <a:rPr lang="nl-NL" sz="800" dirty="0">
                <a:latin typeface="Arial" pitchFamily="34" charset="0"/>
                <a:ea typeface="Segoe UI" pitchFamily="34" charset="0"/>
                <a:cs typeface="Arial" pitchFamily="34" charset="0"/>
              </a:rPr>
              <a:t> uitgaande gesprekken. Optioneel opslaan van </a:t>
            </a:r>
            <a:br>
              <a:rPr lang="nl-NL" sz="800" dirty="0">
                <a:latin typeface="Arial" pitchFamily="34" charset="0"/>
                <a:ea typeface="Segoe UI" pitchFamily="34" charset="0"/>
                <a:cs typeface="Arial" pitchFamily="34" charset="0"/>
              </a:rPr>
            </a:br>
            <a:r>
              <a:rPr lang="nl-NL" sz="800" dirty="0">
                <a:latin typeface="Arial" pitchFamily="34" charset="0"/>
                <a:ea typeface="Segoe UI" pitchFamily="34" charset="0"/>
                <a:cs typeface="Arial" pitchFamily="34" charset="0"/>
              </a:rPr>
              <a:t>gebruikers </a:t>
            </a:r>
            <a:r>
              <a:rPr lang="nl-NL" sz="800" dirty="0" err="1">
                <a:latin typeface="Arial" pitchFamily="34" charset="0"/>
                <a:ea typeface="Segoe UI" pitchFamily="34" charset="0"/>
                <a:cs typeface="Arial" pitchFamily="34" charset="0"/>
              </a:rPr>
              <a:t>ingaves</a:t>
            </a:r>
            <a:r>
              <a:rPr lang="nl-NL" sz="800" dirty="0">
                <a:latin typeface="Arial" pitchFamily="34" charset="0"/>
                <a:ea typeface="Segoe UI" pitchFamily="34" charset="0"/>
                <a:cs typeface="Arial" pitchFamily="34" charset="0"/>
              </a:rPr>
              <a:t>  via DTMF</a:t>
            </a:r>
          </a:p>
        </p:txBody>
      </p:sp>
      <p:sp>
        <p:nvSpPr>
          <p:cNvPr id="34" name="Tekstvak 76"/>
          <p:cNvSpPr txBox="1">
            <a:spLocks noChangeArrowheads="1"/>
          </p:cNvSpPr>
          <p:nvPr/>
        </p:nvSpPr>
        <p:spPr bwMode="auto">
          <a:xfrm>
            <a:off x="4553669" y="7711969"/>
            <a:ext cx="2143588" cy="269819"/>
          </a:xfrm>
          <a:prstGeom prst="rect">
            <a:avLst/>
          </a:prstGeom>
          <a:noFill/>
          <a:ln w="9525">
            <a:noFill/>
            <a:miter lim="800000"/>
            <a:headEnd/>
            <a:tailEnd/>
          </a:ln>
        </p:spPr>
        <p:txBody>
          <a:bodyPr wrap="square" lIns="99569" tIns="49785" rIns="99569" bIns="49785">
            <a:spAutoFit/>
          </a:bodyPr>
          <a:lstStyle/>
          <a:p>
            <a:r>
              <a:rPr lang="nl-NL" sz="1100" b="1" dirty="0">
                <a:solidFill>
                  <a:schemeClr val="accent1">
                    <a:lumMod val="75000"/>
                  </a:schemeClr>
                </a:solidFill>
                <a:latin typeface="Arial" pitchFamily="34" charset="0"/>
                <a:ea typeface="Segoe UI" pitchFamily="34" charset="0"/>
                <a:cs typeface="Arial" pitchFamily="34" charset="0"/>
              </a:rPr>
              <a:t>Scannen &amp; verwerken</a:t>
            </a:r>
          </a:p>
        </p:txBody>
      </p:sp>
      <p:sp>
        <p:nvSpPr>
          <p:cNvPr id="35" name="Tekstvak 104"/>
          <p:cNvSpPr txBox="1">
            <a:spLocks noChangeArrowheads="1"/>
          </p:cNvSpPr>
          <p:nvPr/>
        </p:nvSpPr>
        <p:spPr bwMode="auto">
          <a:xfrm>
            <a:off x="4559003" y="7894972"/>
            <a:ext cx="2894036" cy="469874"/>
          </a:xfrm>
          <a:prstGeom prst="rect">
            <a:avLst/>
          </a:prstGeom>
          <a:noFill/>
          <a:ln w="9525">
            <a:noFill/>
            <a:miter lim="800000"/>
            <a:headEnd/>
            <a:tailEnd/>
          </a:ln>
        </p:spPr>
        <p:txBody>
          <a:bodyPr wrap="square" lIns="99569" tIns="49785" rIns="99569" bIns="49785">
            <a:spAutoFit/>
          </a:bodyPr>
          <a:lstStyle/>
          <a:p>
            <a:r>
              <a:rPr lang="nl-NL" sz="800" dirty="0">
                <a:latin typeface="Arial" pitchFamily="34" charset="0"/>
                <a:ea typeface="Segoe UI" pitchFamily="34" charset="0"/>
                <a:cs typeface="Arial" pitchFamily="34" charset="0"/>
              </a:rPr>
              <a:t>Automatisch scannen van documenten  met barcode herkenning en OCR door iedere gebruiker en verwerk hierna het gescande document verder via AutoDoc </a:t>
            </a:r>
          </a:p>
        </p:txBody>
      </p:sp>
      <p:sp>
        <p:nvSpPr>
          <p:cNvPr id="36" name="Tekstvak 35"/>
          <p:cNvSpPr txBox="1"/>
          <p:nvPr/>
        </p:nvSpPr>
        <p:spPr>
          <a:xfrm>
            <a:off x="303305" y="133549"/>
            <a:ext cx="1450527" cy="408319"/>
          </a:xfrm>
          <a:prstGeom prst="rect">
            <a:avLst/>
          </a:prstGeom>
          <a:noFill/>
          <a:ln>
            <a:noFill/>
          </a:ln>
        </p:spPr>
        <p:txBody>
          <a:bodyPr wrap="none" lIns="99569" tIns="49785" rIns="99569" bIns="49785" rtlCol="0">
            <a:spAutoFit/>
          </a:bodyPr>
          <a:lstStyle/>
          <a:p>
            <a:r>
              <a:rPr lang="nl-NL" i="1" dirty="0">
                <a:solidFill>
                  <a:schemeClr val="accent1">
                    <a:lumMod val="75000"/>
                  </a:schemeClr>
                </a:solidFill>
              </a:rPr>
              <a:t>Introducing </a:t>
            </a:r>
          </a:p>
        </p:txBody>
      </p:sp>
      <p:pic>
        <p:nvPicPr>
          <p:cNvPr id="37" name="Picture 4" descr="http://www.avk.nl/images/stories/office/Excel.png"/>
          <p:cNvPicPr>
            <a:picLocks noChangeAspect="1" noChangeArrowheads="1"/>
          </p:cNvPicPr>
          <p:nvPr/>
        </p:nvPicPr>
        <p:blipFill>
          <a:blip r:embed="rId11" cstate="print"/>
          <a:srcRect/>
          <a:stretch>
            <a:fillRect/>
          </a:stretch>
        </p:blipFill>
        <p:spPr bwMode="auto">
          <a:xfrm>
            <a:off x="3046889" y="3960028"/>
            <a:ext cx="238526" cy="234570"/>
          </a:xfrm>
          <a:prstGeom prst="rect">
            <a:avLst/>
          </a:prstGeom>
          <a:noFill/>
          <a:ln w="9525">
            <a:noFill/>
            <a:miter lim="800000"/>
            <a:headEnd/>
            <a:tailEnd/>
          </a:ln>
        </p:spPr>
      </p:pic>
      <p:pic>
        <p:nvPicPr>
          <p:cNvPr id="39" name="Picture 6" descr="http://www.veryicon.com/icon/png/System/Rhor%20v2%20Part%203/XML.png"/>
          <p:cNvPicPr>
            <a:picLocks noChangeAspect="1" noChangeArrowheads="1"/>
          </p:cNvPicPr>
          <p:nvPr/>
        </p:nvPicPr>
        <p:blipFill>
          <a:blip r:embed="rId12" cstate="print"/>
          <a:srcRect/>
          <a:stretch>
            <a:fillRect/>
          </a:stretch>
        </p:blipFill>
        <p:spPr bwMode="auto">
          <a:xfrm rot="-60000">
            <a:off x="3258579" y="3951760"/>
            <a:ext cx="237902" cy="232926"/>
          </a:xfrm>
          <a:prstGeom prst="rect">
            <a:avLst/>
          </a:prstGeom>
          <a:noFill/>
          <a:ln w="9525">
            <a:noFill/>
            <a:miter lim="800000"/>
            <a:headEnd/>
            <a:tailEnd/>
          </a:ln>
        </p:spPr>
      </p:pic>
      <p:sp>
        <p:nvSpPr>
          <p:cNvPr id="40" name="Tekstvak 39"/>
          <p:cNvSpPr txBox="1"/>
          <p:nvPr/>
        </p:nvSpPr>
        <p:spPr>
          <a:xfrm>
            <a:off x="4985717" y="10716275"/>
            <a:ext cx="2507804" cy="239042"/>
          </a:xfrm>
          <a:prstGeom prst="rect">
            <a:avLst/>
          </a:prstGeom>
          <a:noFill/>
        </p:spPr>
        <p:txBody>
          <a:bodyPr wrap="none" lIns="99569" tIns="49785" rIns="99569" bIns="49785" rtlCol="0">
            <a:spAutoFit/>
          </a:bodyPr>
          <a:lstStyle/>
          <a:p>
            <a:r>
              <a:rPr lang="nl-NL" sz="900" dirty="0">
                <a:solidFill>
                  <a:schemeClr val="accent1">
                    <a:lumMod val="75000"/>
                  </a:schemeClr>
                </a:solidFill>
              </a:rPr>
              <a:t>AutoDoc HSE – published by Streamline Software</a:t>
            </a:r>
          </a:p>
        </p:txBody>
      </p:sp>
      <p:pic>
        <p:nvPicPr>
          <p:cNvPr id="42" name="Afbeelding 41" descr="tif.bmp"/>
          <p:cNvPicPr>
            <a:picLocks noChangeAspect="1"/>
          </p:cNvPicPr>
          <p:nvPr/>
        </p:nvPicPr>
        <p:blipFill>
          <a:blip r:embed="rId13" cstate="print"/>
          <a:stretch>
            <a:fillRect/>
          </a:stretch>
        </p:blipFill>
        <p:spPr>
          <a:xfrm>
            <a:off x="2536283" y="3930692"/>
            <a:ext cx="246888" cy="257175"/>
          </a:xfrm>
          <a:prstGeom prst="rect">
            <a:avLst/>
          </a:prstGeom>
        </p:spPr>
      </p:pic>
      <p:pic>
        <p:nvPicPr>
          <p:cNvPr id="43" name="Picture 75" descr="http://t1.gstatic.com/images?q=tbn:ANd9GcQG-Uc6OE4CImY-WM2vZ3Np3BDcildPEHZ1vpyZR6pX9jvMNun7"/>
          <p:cNvPicPr>
            <a:picLocks noChangeAspect="1" noChangeArrowheads="1"/>
          </p:cNvPicPr>
          <p:nvPr/>
        </p:nvPicPr>
        <p:blipFill>
          <a:blip r:embed="rId14" cstate="print"/>
          <a:srcRect/>
          <a:stretch>
            <a:fillRect/>
          </a:stretch>
        </p:blipFill>
        <p:spPr bwMode="auto">
          <a:xfrm>
            <a:off x="272955" y="8501438"/>
            <a:ext cx="694855" cy="559257"/>
          </a:xfrm>
          <a:prstGeom prst="rect">
            <a:avLst/>
          </a:prstGeom>
          <a:noFill/>
          <a:ln w="9525">
            <a:noFill/>
            <a:miter lim="800000"/>
            <a:headEnd/>
            <a:tailEnd/>
          </a:ln>
        </p:spPr>
      </p:pic>
      <p:pic>
        <p:nvPicPr>
          <p:cNvPr id="44" name="Afbeelding 43" descr="txt.gif"/>
          <p:cNvPicPr>
            <a:picLocks noChangeAspect="1"/>
          </p:cNvPicPr>
          <p:nvPr/>
        </p:nvPicPr>
        <p:blipFill>
          <a:blip r:embed="rId15" cstate="print"/>
          <a:stretch>
            <a:fillRect/>
          </a:stretch>
        </p:blipFill>
        <p:spPr>
          <a:xfrm>
            <a:off x="2779195" y="3949746"/>
            <a:ext cx="243354" cy="233194"/>
          </a:xfrm>
          <a:prstGeom prst="rect">
            <a:avLst/>
          </a:prstGeom>
        </p:spPr>
      </p:pic>
      <p:pic>
        <p:nvPicPr>
          <p:cNvPr id="45" name="Afbeelding 44" descr="tif.bmp"/>
          <p:cNvPicPr>
            <a:picLocks noChangeAspect="1"/>
          </p:cNvPicPr>
          <p:nvPr/>
        </p:nvPicPr>
        <p:blipFill>
          <a:blip r:embed="rId13" cstate="print"/>
          <a:stretch>
            <a:fillRect/>
          </a:stretch>
        </p:blipFill>
        <p:spPr>
          <a:xfrm>
            <a:off x="2246522" y="5453024"/>
            <a:ext cx="234914" cy="239585"/>
          </a:xfrm>
          <a:prstGeom prst="rect">
            <a:avLst/>
          </a:prstGeom>
        </p:spPr>
      </p:pic>
      <p:pic>
        <p:nvPicPr>
          <p:cNvPr id="46" name="Afbeelding 45" descr="tif.bmp"/>
          <p:cNvPicPr>
            <a:picLocks noChangeAspect="1"/>
          </p:cNvPicPr>
          <p:nvPr/>
        </p:nvPicPr>
        <p:blipFill>
          <a:blip r:embed="rId13" cstate="print"/>
          <a:stretch>
            <a:fillRect/>
          </a:stretch>
        </p:blipFill>
        <p:spPr>
          <a:xfrm>
            <a:off x="2772519" y="6252640"/>
            <a:ext cx="237744" cy="247650"/>
          </a:xfrm>
          <a:prstGeom prst="rect">
            <a:avLst/>
          </a:prstGeom>
        </p:spPr>
      </p:pic>
      <p:pic>
        <p:nvPicPr>
          <p:cNvPr id="47" name="Picture 6" descr="http://www.veryicon.com/icon/png/System/Rhor%20v2%20Part%203/XML.png"/>
          <p:cNvPicPr>
            <a:picLocks noChangeAspect="1" noChangeArrowheads="1"/>
          </p:cNvPicPr>
          <p:nvPr/>
        </p:nvPicPr>
        <p:blipFill>
          <a:blip r:embed="rId12" cstate="print"/>
          <a:srcRect/>
          <a:stretch>
            <a:fillRect/>
          </a:stretch>
        </p:blipFill>
        <p:spPr bwMode="auto">
          <a:xfrm rot="-60000">
            <a:off x="5870793" y="5691674"/>
            <a:ext cx="237902" cy="232926"/>
          </a:xfrm>
          <a:prstGeom prst="rect">
            <a:avLst/>
          </a:prstGeom>
          <a:noFill/>
          <a:ln w="9525">
            <a:noFill/>
            <a:miter lim="800000"/>
            <a:headEnd/>
            <a:tailEnd/>
          </a:ln>
        </p:spPr>
      </p:pic>
      <p:pic>
        <p:nvPicPr>
          <p:cNvPr id="48" name="Afbeelding 47" descr="txt.gif"/>
          <p:cNvPicPr>
            <a:picLocks noChangeAspect="1"/>
          </p:cNvPicPr>
          <p:nvPr/>
        </p:nvPicPr>
        <p:blipFill>
          <a:blip r:embed="rId15" cstate="print"/>
          <a:stretch>
            <a:fillRect/>
          </a:stretch>
        </p:blipFill>
        <p:spPr>
          <a:xfrm>
            <a:off x="6122039" y="5720506"/>
            <a:ext cx="207305" cy="198650"/>
          </a:xfrm>
          <a:prstGeom prst="rect">
            <a:avLst/>
          </a:prstGeom>
        </p:spPr>
      </p:pic>
      <p:pic>
        <p:nvPicPr>
          <p:cNvPr id="49" name="Picture 71" descr="http://t2.gstatic.com/images?q=tbn:ANd9GcRFNPsJoq7KX_J9GuwK0LYJ5rrd5-NdoX1bfJQbao6xe7ej_cy1Tw"/>
          <p:cNvPicPr>
            <a:picLocks noChangeAspect="1" noChangeArrowheads="1"/>
          </p:cNvPicPr>
          <p:nvPr/>
        </p:nvPicPr>
        <p:blipFill>
          <a:blip r:embed="rId16" cstate="print"/>
          <a:srcRect/>
          <a:stretch>
            <a:fillRect/>
          </a:stretch>
        </p:blipFill>
        <p:spPr bwMode="auto">
          <a:xfrm>
            <a:off x="704478" y="9079745"/>
            <a:ext cx="294185" cy="288032"/>
          </a:xfrm>
          <a:prstGeom prst="rect">
            <a:avLst/>
          </a:prstGeom>
          <a:noFill/>
          <a:ln w="9525">
            <a:noFill/>
            <a:miter lim="800000"/>
            <a:headEnd/>
            <a:tailEnd/>
          </a:ln>
        </p:spPr>
      </p:pic>
      <p:pic>
        <p:nvPicPr>
          <p:cNvPr id="2050" name="Picture 2" descr="C:\Users\Hans Wallaart\Desktop\iphone-3g-s_original.jpg"/>
          <p:cNvPicPr>
            <a:picLocks noChangeAspect="1" noChangeArrowheads="1"/>
          </p:cNvPicPr>
          <p:nvPr/>
        </p:nvPicPr>
        <p:blipFill>
          <a:blip r:embed="rId17" cstate="print"/>
          <a:srcRect/>
          <a:stretch>
            <a:fillRect/>
          </a:stretch>
        </p:blipFill>
        <p:spPr bwMode="auto">
          <a:xfrm>
            <a:off x="3881667" y="3927682"/>
            <a:ext cx="667123" cy="560384"/>
          </a:xfrm>
          <a:prstGeom prst="rect">
            <a:avLst/>
          </a:prstGeom>
          <a:noFill/>
        </p:spPr>
      </p:pic>
      <p:pic>
        <p:nvPicPr>
          <p:cNvPr id="3074" name="Picture 2" descr="C:\Users\Hans Wallaart\Desktop\pdf-creator.jpg"/>
          <p:cNvPicPr>
            <a:picLocks noChangeAspect="1" noChangeArrowheads="1"/>
          </p:cNvPicPr>
          <p:nvPr/>
        </p:nvPicPr>
        <p:blipFill>
          <a:blip r:embed="rId18" cstate="print"/>
          <a:srcRect/>
          <a:stretch>
            <a:fillRect/>
          </a:stretch>
        </p:blipFill>
        <p:spPr bwMode="auto">
          <a:xfrm>
            <a:off x="3680048" y="8492566"/>
            <a:ext cx="864096" cy="579128"/>
          </a:xfrm>
          <a:prstGeom prst="rect">
            <a:avLst/>
          </a:prstGeom>
          <a:noFill/>
        </p:spPr>
      </p:pic>
      <p:sp>
        <p:nvSpPr>
          <p:cNvPr id="51" name="Tekstvak 76"/>
          <p:cNvSpPr txBox="1">
            <a:spLocks noChangeArrowheads="1"/>
          </p:cNvSpPr>
          <p:nvPr/>
        </p:nvSpPr>
        <p:spPr bwMode="auto">
          <a:xfrm>
            <a:off x="4553669" y="8351762"/>
            <a:ext cx="2143588" cy="269819"/>
          </a:xfrm>
          <a:prstGeom prst="rect">
            <a:avLst/>
          </a:prstGeom>
          <a:noFill/>
          <a:ln w="9525">
            <a:noFill/>
            <a:miter lim="800000"/>
            <a:headEnd/>
            <a:tailEnd/>
          </a:ln>
        </p:spPr>
        <p:txBody>
          <a:bodyPr wrap="square" lIns="99569" tIns="49785" rIns="99569" bIns="49785">
            <a:spAutoFit/>
          </a:bodyPr>
          <a:lstStyle/>
          <a:p>
            <a:r>
              <a:rPr lang="nl-NL" sz="1100" b="1" dirty="0">
                <a:solidFill>
                  <a:schemeClr val="accent1">
                    <a:lumMod val="75000"/>
                  </a:schemeClr>
                </a:solidFill>
                <a:latin typeface="Arial" pitchFamily="34" charset="0"/>
                <a:ea typeface="Segoe UI" pitchFamily="34" charset="0"/>
                <a:cs typeface="Arial" pitchFamily="34" charset="0"/>
              </a:rPr>
              <a:t>PDF printer</a:t>
            </a:r>
          </a:p>
        </p:txBody>
      </p:sp>
      <p:sp>
        <p:nvSpPr>
          <p:cNvPr id="52" name="Tekstvak 104"/>
          <p:cNvSpPr txBox="1">
            <a:spLocks noChangeArrowheads="1"/>
          </p:cNvSpPr>
          <p:nvPr/>
        </p:nvSpPr>
        <p:spPr bwMode="auto">
          <a:xfrm>
            <a:off x="4559003" y="8531186"/>
            <a:ext cx="3002260" cy="716095"/>
          </a:xfrm>
          <a:prstGeom prst="rect">
            <a:avLst/>
          </a:prstGeom>
          <a:noFill/>
          <a:ln w="9525">
            <a:noFill/>
            <a:miter lim="800000"/>
            <a:headEnd/>
            <a:tailEnd/>
          </a:ln>
        </p:spPr>
        <p:txBody>
          <a:bodyPr wrap="square" lIns="99569" tIns="49785" rIns="99569" bIns="49785">
            <a:spAutoFit/>
          </a:bodyPr>
          <a:lstStyle/>
          <a:p>
            <a:r>
              <a:rPr lang="nl-NL" sz="800" dirty="0">
                <a:latin typeface="Arial" pitchFamily="34" charset="0"/>
                <a:ea typeface="Segoe UI" pitchFamily="34" charset="0"/>
                <a:cs typeface="Arial" pitchFamily="34" charset="0"/>
              </a:rPr>
              <a:t>Iedere gebruiker  krijgt via AutoDoc HSE ook standaard de beschikking over een geavanceerde PDF printer, waarbij ook gebruik gemaakt kan worden van (virtueel ) briefpapier, aanvullen van documenten en uitvoer naar printer, fax, email en archivering of een combinatie hiervan</a:t>
            </a:r>
          </a:p>
        </p:txBody>
      </p:sp>
      <p:sp>
        <p:nvSpPr>
          <p:cNvPr id="53" name="Tekstvak 23"/>
          <p:cNvSpPr txBox="1">
            <a:spLocks noChangeArrowheads="1"/>
          </p:cNvSpPr>
          <p:nvPr/>
        </p:nvSpPr>
        <p:spPr bwMode="auto">
          <a:xfrm>
            <a:off x="121082" y="10588731"/>
            <a:ext cx="6755893" cy="469874"/>
          </a:xfrm>
          <a:prstGeom prst="rect">
            <a:avLst/>
          </a:prstGeom>
          <a:noFill/>
          <a:ln w="9525">
            <a:noFill/>
            <a:miter lim="800000"/>
            <a:headEnd/>
            <a:tailEnd/>
          </a:ln>
        </p:spPr>
        <p:txBody>
          <a:bodyPr wrap="square" lIns="99569" tIns="49785" rIns="99569" bIns="49785">
            <a:spAutoFit/>
          </a:bodyPr>
          <a:lstStyle/>
          <a:p>
            <a:r>
              <a:rPr lang="nl-NL" sz="1000" b="1" dirty="0">
                <a:solidFill>
                  <a:srgbClr val="376092"/>
                </a:solidFill>
                <a:latin typeface="Arial" pitchFamily="34" charset="0"/>
                <a:cs typeface="Arial" pitchFamily="34" charset="0"/>
              </a:rPr>
              <a:t>* </a:t>
            </a:r>
            <a:r>
              <a:rPr lang="nl-NL" sz="700" dirty="0">
                <a:solidFill>
                  <a:srgbClr val="376092"/>
                </a:solidFill>
                <a:latin typeface="Arial" pitchFamily="34" charset="0"/>
                <a:cs typeface="Arial" pitchFamily="34" charset="0"/>
              </a:rPr>
              <a:t>AutoDoc HSE kan gebruikt worden vanuit elke applicatie op elk platform, zoals Windows, Unix, Apple </a:t>
            </a:r>
            <a:r>
              <a:rPr lang="nl-NL" sz="700" dirty="0" err="1">
                <a:solidFill>
                  <a:srgbClr val="376092"/>
                </a:solidFill>
                <a:latin typeface="Arial" pitchFamily="34" charset="0"/>
                <a:cs typeface="Arial" pitchFamily="34" charset="0"/>
              </a:rPr>
              <a:t>iOS</a:t>
            </a:r>
            <a:r>
              <a:rPr lang="nl-NL" sz="700" dirty="0">
                <a:solidFill>
                  <a:srgbClr val="376092"/>
                </a:solidFill>
                <a:latin typeface="Arial" pitchFamily="34" charset="0"/>
                <a:cs typeface="Arial" pitchFamily="34" charset="0"/>
              </a:rPr>
              <a:t>, </a:t>
            </a:r>
            <a:br>
              <a:rPr lang="nl-NL" sz="700" dirty="0">
                <a:solidFill>
                  <a:srgbClr val="376092"/>
                </a:solidFill>
                <a:latin typeface="Arial" pitchFamily="34" charset="0"/>
                <a:cs typeface="Arial" pitchFamily="34" charset="0"/>
              </a:rPr>
            </a:br>
            <a:r>
              <a:rPr lang="nl-NL" sz="700" dirty="0">
                <a:solidFill>
                  <a:srgbClr val="376092"/>
                </a:solidFill>
                <a:latin typeface="Arial" pitchFamily="34" charset="0"/>
                <a:cs typeface="Arial" pitchFamily="34" charset="0"/>
              </a:rPr>
              <a:t>  AS/400, </a:t>
            </a:r>
            <a:r>
              <a:rPr lang="nl-NL" sz="700" dirty="0" err="1">
                <a:solidFill>
                  <a:srgbClr val="376092"/>
                </a:solidFill>
                <a:latin typeface="Arial" pitchFamily="34" charset="0"/>
                <a:cs typeface="Arial" pitchFamily="34" charset="0"/>
              </a:rPr>
              <a:t>iSeries</a:t>
            </a:r>
            <a:r>
              <a:rPr lang="nl-NL" sz="700" dirty="0">
                <a:solidFill>
                  <a:srgbClr val="376092"/>
                </a:solidFill>
                <a:latin typeface="Arial" pitchFamily="34" charset="0"/>
                <a:cs typeface="Arial" pitchFamily="34" charset="0"/>
              </a:rPr>
              <a:t>, AIX en zelfs MS-DOS, die nu naar een HP of HP compatible laserprinter kan printen.</a:t>
            </a:r>
            <a:br>
              <a:rPr lang="nl-NL" sz="700" dirty="0">
                <a:solidFill>
                  <a:srgbClr val="376092"/>
                </a:solidFill>
                <a:latin typeface="Arial" pitchFamily="34" charset="0"/>
                <a:cs typeface="Arial" pitchFamily="34" charset="0"/>
              </a:rPr>
            </a:br>
            <a:r>
              <a:rPr lang="nl-NL" sz="700" dirty="0">
                <a:solidFill>
                  <a:srgbClr val="376092"/>
                </a:solidFill>
                <a:latin typeface="Arial" pitchFamily="34" charset="0"/>
                <a:cs typeface="Arial" pitchFamily="34" charset="0"/>
              </a:rPr>
              <a:t> </a:t>
            </a:r>
          </a:p>
        </p:txBody>
      </p:sp>
      <p:pic>
        <p:nvPicPr>
          <p:cNvPr id="1026" name="Picture 2" descr="C:\Users\Hans Wallaart\Desktop\hdd.jpg"/>
          <p:cNvPicPr>
            <a:picLocks noChangeAspect="1" noChangeArrowheads="1"/>
          </p:cNvPicPr>
          <p:nvPr/>
        </p:nvPicPr>
        <p:blipFill>
          <a:blip r:embed="rId19" cstate="print"/>
          <a:srcRect/>
          <a:stretch>
            <a:fillRect/>
          </a:stretch>
        </p:blipFill>
        <p:spPr bwMode="auto">
          <a:xfrm>
            <a:off x="3780631" y="9312225"/>
            <a:ext cx="832092" cy="576064"/>
          </a:xfrm>
          <a:prstGeom prst="rect">
            <a:avLst/>
          </a:prstGeom>
          <a:noFill/>
        </p:spPr>
      </p:pic>
      <p:pic>
        <p:nvPicPr>
          <p:cNvPr id="2" name="Picture 2" descr="C:\Users\Hans Wallaart\Desktop\pdf_icon.jpg"/>
          <p:cNvPicPr>
            <a:picLocks noChangeAspect="1" noChangeArrowheads="1"/>
          </p:cNvPicPr>
          <p:nvPr/>
        </p:nvPicPr>
        <p:blipFill>
          <a:blip r:embed="rId20" cstate="print"/>
          <a:srcRect/>
          <a:stretch>
            <a:fillRect/>
          </a:stretch>
        </p:blipFill>
        <p:spPr bwMode="auto">
          <a:xfrm>
            <a:off x="2291500" y="3936406"/>
            <a:ext cx="256032" cy="256032"/>
          </a:xfrm>
          <a:prstGeom prst="rect">
            <a:avLst/>
          </a:prstGeom>
          <a:noFill/>
        </p:spPr>
      </p:pic>
      <p:pic>
        <p:nvPicPr>
          <p:cNvPr id="55" name="Picture 2" descr="C:\Users\Hans Wallaart\Desktop\pdf_icon.jpg"/>
          <p:cNvPicPr>
            <a:picLocks noChangeAspect="1" noChangeArrowheads="1"/>
          </p:cNvPicPr>
          <p:nvPr/>
        </p:nvPicPr>
        <p:blipFill>
          <a:blip r:embed="rId20" cstate="print"/>
          <a:srcRect/>
          <a:stretch>
            <a:fillRect/>
          </a:stretch>
        </p:blipFill>
        <p:spPr bwMode="auto">
          <a:xfrm>
            <a:off x="2484487" y="6252640"/>
            <a:ext cx="256032" cy="256032"/>
          </a:xfrm>
          <a:prstGeom prst="rect">
            <a:avLst/>
          </a:prstGeom>
          <a:noFill/>
        </p:spPr>
      </p:pic>
      <p:pic>
        <p:nvPicPr>
          <p:cNvPr id="1028" name="Picture 4"/>
          <p:cNvPicPr>
            <a:picLocks noChangeAspect="1" noChangeArrowheads="1"/>
          </p:cNvPicPr>
          <p:nvPr/>
        </p:nvPicPr>
        <p:blipFill>
          <a:blip r:embed="rId21" cstate="print"/>
          <a:srcRect/>
          <a:stretch>
            <a:fillRect/>
          </a:stretch>
        </p:blipFill>
        <p:spPr bwMode="auto">
          <a:xfrm>
            <a:off x="4289333" y="5146773"/>
            <a:ext cx="252859" cy="252859"/>
          </a:xfrm>
          <a:prstGeom prst="rect">
            <a:avLst/>
          </a:prstGeom>
          <a:noFill/>
          <a:ln w="9525">
            <a:noFill/>
            <a:miter lim="800000"/>
            <a:headEnd/>
            <a:tailEnd/>
          </a:ln>
        </p:spPr>
      </p:pic>
      <p:pic>
        <p:nvPicPr>
          <p:cNvPr id="33" name="Picture 19"/>
          <p:cNvPicPr>
            <a:picLocks noChangeAspect="1" noChangeArrowheads="1"/>
          </p:cNvPicPr>
          <p:nvPr/>
        </p:nvPicPr>
        <p:blipFill>
          <a:blip r:embed="rId22" cstate="print"/>
          <a:srcRect/>
          <a:stretch>
            <a:fillRect/>
          </a:stretch>
        </p:blipFill>
        <p:spPr bwMode="auto">
          <a:xfrm flipH="1">
            <a:off x="3833588" y="7851958"/>
            <a:ext cx="564199" cy="455291"/>
          </a:xfrm>
          <a:prstGeom prst="rect">
            <a:avLst/>
          </a:prstGeom>
          <a:noFill/>
          <a:ln w="9525">
            <a:noFill/>
            <a:miter lim="800000"/>
            <a:headEnd/>
            <a:tailEnd/>
          </a:ln>
        </p:spPr>
      </p:pic>
      <p:pic>
        <p:nvPicPr>
          <p:cNvPr id="58" name="Afbeelding 57" descr="ocr.png"/>
          <p:cNvPicPr>
            <a:picLocks noChangeAspect="1"/>
          </p:cNvPicPr>
          <p:nvPr/>
        </p:nvPicPr>
        <p:blipFill>
          <a:blip r:embed="rId23" cstate="print"/>
          <a:stretch>
            <a:fillRect/>
          </a:stretch>
        </p:blipFill>
        <p:spPr>
          <a:xfrm>
            <a:off x="4325742" y="7811480"/>
            <a:ext cx="249991" cy="288033"/>
          </a:xfrm>
          <a:prstGeom prst="rect">
            <a:avLst/>
          </a:prstGeom>
        </p:spPr>
      </p:pic>
      <p:pic>
        <p:nvPicPr>
          <p:cNvPr id="59" name="Afbeelding 58" descr="barcode scanner.png"/>
          <p:cNvPicPr>
            <a:picLocks noChangeAspect="1"/>
          </p:cNvPicPr>
          <p:nvPr/>
        </p:nvPicPr>
        <p:blipFill>
          <a:blip r:embed="rId24" cstate="print"/>
          <a:stretch>
            <a:fillRect/>
          </a:stretch>
        </p:blipFill>
        <p:spPr>
          <a:xfrm>
            <a:off x="4284687" y="8123323"/>
            <a:ext cx="288032" cy="288032"/>
          </a:xfrm>
          <a:prstGeom prst="rect">
            <a:avLst/>
          </a:prstGeom>
        </p:spPr>
      </p:pic>
      <p:pic>
        <p:nvPicPr>
          <p:cNvPr id="60" name="Afbeelding 59" descr="barcode transparent.png"/>
          <p:cNvPicPr>
            <a:picLocks noChangeAspect="1"/>
          </p:cNvPicPr>
          <p:nvPr/>
        </p:nvPicPr>
        <p:blipFill>
          <a:blip r:embed="rId25" cstate="print"/>
          <a:stretch>
            <a:fillRect/>
          </a:stretch>
        </p:blipFill>
        <p:spPr>
          <a:xfrm>
            <a:off x="612279" y="7712271"/>
            <a:ext cx="360040" cy="204468"/>
          </a:xfrm>
          <a:prstGeom prst="rect">
            <a:avLst/>
          </a:prstGeom>
        </p:spPr>
      </p:pic>
      <p:sp>
        <p:nvSpPr>
          <p:cNvPr id="56" name="Tekstvak 21"/>
          <p:cNvSpPr txBox="1">
            <a:spLocks noChangeArrowheads="1"/>
          </p:cNvSpPr>
          <p:nvPr/>
        </p:nvSpPr>
        <p:spPr bwMode="auto">
          <a:xfrm>
            <a:off x="1044327" y="9408508"/>
            <a:ext cx="2611999" cy="269819"/>
          </a:xfrm>
          <a:prstGeom prst="rect">
            <a:avLst/>
          </a:prstGeom>
          <a:noFill/>
          <a:ln w="9525">
            <a:noFill/>
            <a:miter lim="800000"/>
            <a:headEnd/>
            <a:tailEnd/>
          </a:ln>
        </p:spPr>
        <p:txBody>
          <a:bodyPr wrap="none" lIns="99569" tIns="49785" rIns="99569" bIns="49785">
            <a:spAutoFit/>
          </a:bodyPr>
          <a:lstStyle/>
          <a:p>
            <a:r>
              <a:rPr lang="nl-NL" sz="1100" b="1" dirty="0">
                <a:solidFill>
                  <a:schemeClr val="accent1">
                    <a:lumMod val="75000"/>
                  </a:schemeClr>
                </a:solidFill>
                <a:latin typeface="Arial" pitchFamily="34" charset="0"/>
                <a:ea typeface="Segoe UI" pitchFamily="34" charset="0"/>
                <a:cs typeface="Arial" pitchFamily="34" charset="0"/>
              </a:rPr>
              <a:t>Via taakplanner of </a:t>
            </a:r>
            <a:r>
              <a:rPr lang="nl-NL" sz="1100" b="1" dirty="0" err="1">
                <a:solidFill>
                  <a:schemeClr val="accent1">
                    <a:lumMod val="75000"/>
                  </a:schemeClr>
                </a:solidFill>
                <a:latin typeface="Arial" pitchFamily="34" charset="0"/>
                <a:ea typeface="Segoe UI" pitchFamily="34" charset="0"/>
                <a:cs typeface="Arial" pitchFamily="34" charset="0"/>
              </a:rPr>
              <a:t>trigger</a:t>
            </a:r>
            <a:r>
              <a:rPr lang="nl-NL" sz="1100" b="1" dirty="0">
                <a:solidFill>
                  <a:schemeClr val="accent1">
                    <a:lumMod val="75000"/>
                  </a:schemeClr>
                </a:solidFill>
                <a:latin typeface="Arial" pitchFamily="34" charset="0"/>
                <a:ea typeface="Segoe UI" pitchFamily="34" charset="0"/>
                <a:cs typeface="Arial" pitchFamily="34" charset="0"/>
              </a:rPr>
              <a:t> aansturen</a:t>
            </a:r>
          </a:p>
        </p:txBody>
      </p:sp>
      <p:sp>
        <p:nvSpPr>
          <p:cNvPr id="57" name="Tekstvak 98"/>
          <p:cNvSpPr txBox="1">
            <a:spLocks noChangeArrowheads="1"/>
          </p:cNvSpPr>
          <p:nvPr/>
        </p:nvSpPr>
        <p:spPr bwMode="auto">
          <a:xfrm>
            <a:off x="1049768" y="9605243"/>
            <a:ext cx="2696955" cy="839206"/>
          </a:xfrm>
          <a:prstGeom prst="rect">
            <a:avLst/>
          </a:prstGeom>
          <a:noFill/>
          <a:ln w="9525">
            <a:noFill/>
            <a:miter lim="800000"/>
            <a:headEnd/>
            <a:tailEnd/>
          </a:ln>
        </p:spPr>
        <p:txBody>
          <a:bodyPr wrap="square" lIns="99569" tIns="49785" rIns="99569" bIns="49785">
            <a:spAutoFit/>
          </a:bodyPr>
          <a:lstStyle/>
          <a:p>
            <a:r>
              <a:rPr lang="nl-NL" sz="800" dirty="0">
                <a:latin typeface="Arial" pitchFamily="34" charset="0"/>
                <a:ea typeface="Segoe UI" pitchFamily="34" charset="0"/>
                <a:cs typeface="Arial" pitchFamily="34" charset="0"/>
              </a:rPr>
              <a:t>AutoDoc HSE komt niet alleen in actie als er afgedrukt wordt maar kan ook door een geplande taak of database </a:t>
            </a:r>
            <a:r>
              <a:rPr lang="nl-NL" sz="800" dirty="0" err="1">
                <a:latin typeface="Arial" pitchFamily="34" charset="0"/>
                <a:ea typeface="Segoe UI" pitchFamily="34" charset="0"/>
                <a:cs typeface="Arial" pitchFamily="34" charset="0"/>
              </a:rPr>
              <a:t>trigger</a:t>
            </a:r>
            <a:r>
              <a:rPr lang="nl-NL" sz="800" dirty="0">
                <a:latin typeface="Arial" pitchFamily="34" charset="0"/>
                <a:ea typeface="Segoe UI" pitchFamily="34" charset="0"/>
                <a:cs typeface="Arial" pitchFamily="34" charset="0"/>
              </a:rPr>
              <a:t> worden gestart. Aanroepen van Crystal Reports of de eigen AutoDoc HSE rapport generator zorgt voor het aanmaken van een document dat daarna door AutoDoc HSE verwerkt wordt</a:t>
            </a:r>
          </a:p>
        </p:txBody>
      </p:sp>
      <p:pic>
        <p:nvPicPr>
          <p:cNvPr id="4" name="Picture 4" descr="http://1.bp.blogspot.com/-ppY8ZQAen98/Txfu765MDmI/AAAAAAAAAQY/oX0YACJqQBA/s1600/CrystalReports2.png"/>
          <p:cNvPicPr>
            <a:picLocks noChangeAspect="1" noChangeArrowheads="1"/>
          </p:cNvPicPr>
          <p:nvPr/>
        </p:nvPicPr>
        <p:blipFill>
          <a:blip r:embed="rId26" cstate="print"/>
          <a:srcRect/>
          <a:stretch>
            <a:fillRect/>
          </a:stretch>
        </p:blipFill>
        <p:spPr bwMode="auto">
          <a:xfrm>
            <a:off x="684287" y="9673266"/>
            <a:ext cx="360040" cy="360041"/>
          </a:xfrm>
          <a:prstGeom prst="rect">
            <a:avLst/>
          </a:prstGeom>
          <a:noFill/>
        </p:spPr>
      </p:pic>
      <p:pic>
        <p:nvPicPr>
          <p:cNvPr id="5122" name="Picture 2" descr="http://cdn5.droidmill.com/media/market-media/com.cunninglogic.ltesettings_icon.png"/>
          <p:cNvPicPr>
            <a:picLocks noChangeAspect="1" noChangeArrowheads="1"/>
          </p:cNvPicPr>
          <p:nvPr/>
        </p:nvPicPr>
        <p:blipFill>
          <a:blip r:embed="rId27" cstate="print"/>
          <a:srcRect/>
          <a:stretch>
            <a:fillRect/>
          </a:stretch>
        </p:blipFill>
        <p:spPr bwMode="auto">
          <a:xfrm>
            <a:off x="396255" y="9745274"/>
            <a:ext cx="313184" cy="313184"/>
          </a:xfrm>
          <a:prstGeom prst="rect">
            <a:avLst/>
          </a:prstGeom>
          <a:noFill/>
        </p:spPr>
      </p:pic>
      <p:pic>
        <p:nvPicPr>
          <p:cNvPr id="61" name="Picture 2" descr="C:\Users\Hans Wallaart\Desktop\hdd.jpg"/>
          <p:cNvPicPr>
            <a:picLocks noChangeAspect="1" noChangeArrowheads="1"/>
          </p:cNvPicPr>
          <p:nvPr/>
        </p:nvPicPr>
        <p:blipFill>
          <a:blip r:embed="rId19" cstate="print"/>
          <a:srcRect/>
          <a:stretch>
            <a:fillRect/>
          </a:stretch>
        </p:blipFill>
        <p:spPr bwMode="auto">
          <a:xfrm>
            <a:off x="252239" y="10033306"/>
            <a:ext cx="520058" cy="360040"/>
          </a:xfrm>
          <a:prstGeom prst="rect">
            <a:avLst/>
          </a:prstGeom>
          <a:noFill/>
        </p:spPr>
      </p:pic>
      <p:pic>
        <p:nvPicPr>
          <p:cNvPr id="3" name="Picture 2"/>
          <p:cNvPicPr>
            <a:picLocks noChangeAspect="1" noChangeArrowheads="1"/>
          </p:cNvPicPr>
          <p:nvPr/>
        </p:nvPicPr>
        <p:blipFill>
          <a:blip r:embed="rId28" cstate="print"/>
          <a:srcRect/>
          <a:stretch>
            <a:fillRect/>
          </a:stretch>
        </p:blipFill>
        <p:spPr bwMode="auto">
          <a:xfrm>
            <a:off x="108223" y="9601258"/>
            <a:ext cx="360040" cy="360040"/>
          </a:xfrm>
          <a:prstGeom prst="rect">
            <a:avLst/>
          </a:prstGeom>
          <a:noFill/>
          <a:ln w="9525">
            <a:noFill/>
            <a:miter lim="800000"/>
            <a:headEnd/>
            <a:tailEnd/>
          </a:ln>
        </p:spPr>
      </p:pic>
      <p:pic>
        <p:nvPicPr>
          <p:cNvPr id="62" name="Picture 2"/>
          <p:cNvPicPr>
            <a:picLocks noChangeAspect="1" noChangeArrowheads="1"/>
          </p:cNvPicPr>
          <p:nvPr/>
        </p:nvPicPr>
        <p:blipFill>
          <a:blip r:embed="rId29" cstate="print"/>
          <a:srcRect/>
          <a:stretch>
            <a:fillRect/>
          </a:stretch>
        </p:blipFill>
        <p:spPr bwMode="auto">
          <a:xfrm>
            <a:off x="3943370" y="7145328"/>
            <a:ext cx="557342" cy="432048"/>
          </a:xfrm>
          <a:prstGeom prst="rect">
            <a:avLst/>
          </a:prstGeom>
          <a:noFill/>
          <a:ln w="9525">
            <a:noFill/>
            <a:miter lim="800000"/>
            <a:headEnd/>
            <a:tailEnd/>
          </a:ln>
        </p:spPr>
      </p:pic>
      <p:pic>
        <p:nvPicPr>
          <p:cNvPr id="63" name="Picture 4" descr="http://www.avk.nl/images/stories/office/Excel.png"/>
          <p:cNvPicPr>
            <a:picLocks noChangeAspect="1" noChangeArrowheads="1"/>
          </p:cNvPicPr>
          <p:nvPr/>
        </p:nvPicPr>
        <p:blipFill>
          <a:blip r:embed="rId11" cstate="print"/>
          <a:srcRect/>
          <a:stretch>
            <a:fillRect/>
          </a:stretch>
        </p:blipFill>
        <p:spPr bwMode="auto">
          <a:xfrm>
            <a:off x="4212679" y="6930876"/>
            <a:ext cx="360041" cy="354070"/>
          </a:xfrm>
          <a:prstGeom prst="rect">
            <a:avLst/>
          </a:prstGeom>
          <a:noFill/>
          <a:ln w="9525">
            <a:noFill/>
            <a:miter lim="800000"/>
            <a:headEnd/>
            <a:tailEnd/>
          </a:ln>
        </p:spPr>
      </p:pic>
      <p:sp>
        <p:nvSpPr>
          <p:cNvPr id="64" name="Tekstvak 46"/>
          <p:cNvSpPr txBox="1">
            <a:spLocks noChangeArrowheads="1"/>
          </p:cNvSpPr>
          <p:nvPr/>
        </p:nvSpPr>
        <p:spPr bwMode="auto">
          <a:xfrm>
            <a:off x="4572719" y="6841951"/>
            <a:ext cx="2552689" cy="269819"/>
          </a:xfrm>
          <a:prstGeom prst="rect">
            <a:avLst/>
          </a:prstGeom>
          <a:noFill/>
          <a:ln w="9525">
            <a:noFill/>
            <a:miter lim="800000"/>
            <a:headEnd/>
            <a:tailEnd/>
          </a:ln>
        </p:spPr>
        <p:txBody>
          <a:bodyPr wrap="none" lIns="99569" tIns="49785" rIns="99569" bIns="49785">
            <a:spAutoFit/>
          </a:bodyPr>
          <a:lstStyle/>
          <a:p>
            <a:r>
              <a:rPr lang="en-US" sz="1100" b="1" dirty="0" err="1">
                <a:solidFill>
                  <a:schemeClr val="accent1">
                    <a:lumMod val="75000"/>
                  </a:schemeClr>
                </a:solidFill>
                <a:latin typeface="Arial" pitchFamily="34" charset="0"/>
                <a:ea typeface="Segoe UI" pitchFamily="34" charset="0"/>
                <a:cs typeface="Arial" pitchFamily="34" charset="0"/>
              </a:rPr>
              <a:t>Dynamische</a:t>
            </a:r>
            <a:r>
              <a:rPr lang="en-US" sz="1100" b="1" dirty="0">
                <a:solidFill>
                  <a:schemeClr val="accent1">
                    <a:lumMod val="75000"/>
                  </a:schemeClr>
                </a:solidFill>
                <a:latin typeface="Arial" pitchFamily="34" charset="0"/>
                <a:ea typeface="Segoe UI" pitchFamily="34" charset="0"/>
                <a:cs typeface="Arial" pitchFamily="34" charset="0"/>
              </a:rPr>
              <a:t> </a:t>
            </a:r>
            <a:r>
              <a:rPr lang="en-US" sz="1100" b="1" dirty="0" err="1">
                <a:solidFill>
                  <a:schemeClr val="accent1">
                    <a:lumMod val="75000"/>
                  </a:schemeClr>
                </a:solidFill>
                <a:latin typeface="Arial" pitchFamily="34" charset="0"/>
                <a:ea typeface="Segoe UI" pitchFamily="34" charset="0"/>
                <a:cs typeface="Arial" pitchFamily="34" charset="0"/>
              </a:rPr>
              <a:t>documenten</a:t>
            </a:r>
            <a:r>
              <a:rPr lang="en-US" sz="1100" b="1" dirty="0">
                <a:solidFill>
                  <a:schemeClr val="accent1">
                    <a:lumMod val="75000"/>
                  </a:schemeClr>
                </a:solidFill>
                <a:latin typeface="Arial" pitchFamily="34" charset="0"/>
                <a:ea typeface="Segoe UI" pitchFamily="34" charset="0"/>
                <a:cs typeface="Arial" pitchFamily="34" charset="0"/>
              </a:rPr>
              <a:t> via Excel</a:t>
            </a:r>
          </a:p>
        </p:txBody>
      </p:sp>
      <p:sp>
        <p:nvSpPr>
          <p:cNvPr id="65" name="Tekstvak 103"/>
          <p:cNvSpPr txBox="1">
            <a:spLocks noChangeArrowheads="1"/>
          </p:cNvSpPr>
          <p:nvPr/>
        </p:nvSpPr>
        <p:spPr bwMode="auto">
          <a:xfrm>
            <a:off x="4572719" y="7043488"/>
            <a:ext cx="2880320" cy="716095"/>
          </a:xfrm>
          <a:prstGeom prst="rect">
            <a:avLst/>
          </a:prstGeom>
          <a:noFill/>
          <a:ln w="9525">
            <a:noFill/>
            <a:miter lim="800000"/>
            <a:headEnd/>
            <a:tailEnd/>
          </a:ln>
        </p:spPr>
        <p:txBody>
          <a:bodyPr wrap="square" lIns="99569" tIns="49785" rIns="99569" bIns="49785">
            <a:spAutoFit/>
          </a:bodyPr>
          <a:lstStyle/>
          <a:p>
            <a:r>
              <a:rPr lang="en-US" sz="800" dirty="0" err="1">
                <a:latin typeface="Arial" pitchFamily="34" charset="0"/>
                <a:ea typeface="Segoe UI" pitchFamily="34" charset="0"/>
                <a:cs typeface="Arial" pitchFamily="34" charset="0"/>
              </a:rPr>
              <a:t>Maak</a:t>
            </a:r>
            <a:r>
              <a:rPr lang="en-US" sz="800" dirty="0">
                <a:latin typeface="Arial" pitchFamily="34" charset="0"/>
                <a:ea typeface="Segoe UI" pitchFamily="34" charset="0"/>
                <a:cs typeface="Arial" pitchFamily="34" charset="0"/>
              </a:rPr>
              <a:t> </a:t>
            </a:r>
            <a:r>
              <a:rPr lang="en-US" sz="800" dirty="0" err="1">
                <a:latin typeface="Arial" pitchFamily="34" charset="0"/>
                <a:ea typeface="Segoe UI" pitchFamily="34" charset="0"/>
                <a:cs typeface="Arial" pitchFamily="34" charset="0"/>
              </a:rPr>
              <a:t>een</a:t>
            </a:r>
            <a:r>
              <a:rPr lang="en-US" sz="800" dirty="0">
                <a:latin typeface="Arial" pitchFamily="34" charset="0"/>
                <a:ea typeface="Segoe UI" pitchFamily="34" charset="0"/>
                <a:cs typeface="Arial" pitchFamily="34" charset="0"/>
              </a:rPr>
              <a:t> Excel sheet </a:t>
            </a:r>
            <a:r>
              <a:rPr lang="en-US" sz="800" dirty="0" err="1">
                <a:latin typeface="Arial" pitchFamily="34" charset="0"/>
                <a:ea typeface="Segoe UI" pitchFamily="34" charset="0"/>
                <a:cs typeface="Arial" pitchFamily="34" charset="0"/>
              </a:rPr>
              <a:t>aan</a:t>
            </a:r>
            <a:r>
              <a:rPr lang="en-US" sz="800" dirty="0">
                <a:latin typeface="Arial" pitchFamily="34" charset="0"/>
                <a:ea typeface="Segoe UI" pitchFamily="34" charset="0"/>
                <a:cs typeface="Arial" pitchFamily="34" charset="0"/>
              </a:rPr>
              <a:t>, </a:t>
            </a:r>
            <a:r>
              <a:rPr lang="en-US" sz="800" dirty="0" err="1">
                <a:latin typeface="Arial" pitchFamily="34" charset="0"/>
                <a:ea typeface="Segoe UI" pitchFamily="34" charset="0"/>
                <a:cs typeface="Arial" pitchFamily="34" charset="0"/>
              </a:rPr>
              <a:t>laat</a:t>
            </a:r>
            <a:r>
              <a:rPr lang="en-US" sz="800" dirty="0">
                <a:latin typeface="Arial" pitchFamily="34" charset="0"/>
                <a:ea typeface="Segoe UI" pitchFamily="34" charset="0"/>
                <a:cs typeface="Arial" pitchFamily="34" charset="0"/>
              </a:rPr>
              <a:t> AutoDoc </a:t>
            </a:r>
            <a:r>
              <a:rPr lang="en-US" sz="800" dirty="0" err="1">
                <a:latin typeface="Arial" pitchFamily="34" charset="0"/>
                <a:ea typeface="Segoe UI" pitchFamily="34" charset="0"/>
                <a:cs typeface="Arial" pitchFamily="34" charset="0"/>
              </a:rPr>
              <a:t>automatisch</a:t>
            </a:r>
            <a:r>
              <a:rPr lang="en-US" sz="800" dirty="0">
                <a:latin typeface="Arial" pitchFamily="34" charset="0"/>
                <a:ea typeface="Segoe UI" pitchFamily="34" charset="0"/>
                <a:cs typeface="Arial" pitchFamily="34" charset="0"/>
              </a:rPr>
              <a:t> </a:t>
            </a:r>
            <a:r>
              <a:rPr lang="en-US" sz="800" dirty="0" err="1">
                <a:latin typeface="Arial" pitchFamily="34" charset="0"/>
                <a:ea typeface="Segoe UI" pitchFamily="34" charset="0"/>
                <a:cs typeface="Arial" pitchFamily="34" charset="0"/>
              </a:rPr>
              <a:t>cellen</a:t>
            </a:r>
            <a:r>
              <a:rPr lang="en-US" sz="800" dirty="0">
                <a:latin typeface="Arial" pitchFamily="34" charset="0"/>
                <a:ea typeface="Segoe UI" pitchFamily="34" charset="0"/>
                <a:cs typeface="Arial" pitchFamily="34" charset="0"/>
              </a:rPr>
              <a:t> </a:t>
            </a:r>
            <a:r>
              <a:rPr lang="en-US" sz="800" dirty="0" err="1">
                <a:latin typeface="Arial" pitchFamily="34" charset="0"/>
                <a:ea typeface="Segoe UI" pitchFamily="34" charset="0"/>
                <a:cs typeface="Arial" pitchFamily="34" charset="0"/>
              </a:rPr>
              <a:t>vullen</a:t>
            </a:r>
            <a:r>
              <a:rPr lang="en-US" sz="800" dirty="0">
                <a:latin typeface="Arial" pitchFamily="34" charset="0"/>
                <a:ea typeface="Segoe UI" pitchFamily="34" charset="0"/>
                <a:cs typeface="Arial" pitchFamily="34" charset="0"/>
              </a:rPr>
              <a:t> met </a:t>
            </a:r>
            <a:r>
              <a:rPr lang="en-US" sz="800" dirty="0" err="1">
                <a:latin typeface="Arial" pitchFamily="34" charset="0"/>
                <a:ea typeface="Segoe UI" pitchFamily="34" charset="0"/>
                <a:cs typeface="Arial" pitchFamily="34" charset="0"/>
              </a:rPr>
              <a:t>variabele</a:t>
            </a:r>
            <a:r>
              <a:rPr lang="en-US" sz="800" dirty="0">
                <a:latin typeface="Arial" pitchFamily="34" charset="0"/>
                <a:ea typeface="Segoe UI" pitchFamily="34" charset="0"/>
                <a:cs typeface="Arial" pitchFamily="34" charset="0"/>
              </a:rPr>
              <a:t> </a:t>
            </a:r>
            <a:r>
              <a:rPr lang="en-US" sz="800" dirty="0" err="1">
                <a:latin typeface="Arial" pitchFamily="34" charset="0"/>
                <a:ea typeface="Segoe UI" pitchFamily="34" charset="0"/>
                <a:cs typeface="Arial" pitchFamily="34" charset="0"/>
              </a:rPr>
              <a:t>informatie</a:t>
            </a:r>
            <a:r>
              <a:rPr lang="en-US" sz="800" dirty="0">
                <a:latin typeface="Arial" pitchFamily="34" charset="0"/>
                <a:ea typeface="Segoe UI" pitchFamily="34" charset="0"/>
                <a:cs typeface="Arial" pitchFamily="34" charset="0"/>
              </a:rPr>
              <a:t> </a:t>
            </a:r>
            <a:r>
              <a:rPr lang="en-US" sz="800" dirty="0" err="1">
                <a:latin typeface="Arial" pitchFamily="34" charset="0"/>
                <a:ea typeface="Segoe UI" pitchFamily="34" charset="0"/>
                <a:cs typeface="Arial" pitchFamily="34" charset="0"/>
              </a:rPr>
              <a:t>vanuit</a:t>
            </a:r>
            <a:r>
              <a:rPr lang="en-US" sz="800" dirty="0">
                <a:latin typeface="Arial" pitchFamily="34" charset="0"/>
                <a:ea typeface="Segoe UI" pitchFamily="34" charset="0"/>
                <a:cs typeface="Arial" pitchFamily="34" charset="0"/>
              </a:rPr>
              <a:t> </a:t>
            </a:r>
            <a:r>
              <a:rPr lang="en-US" sz="800" dirty="0" err="1">
                <a:latin typeface="Arial" pitchFamily="34" charset="0"/>
                <a:ea typeface="Segoe UI" pitchFamily="34" charset="0"/>
                <a:cs typeface="Arial" pitchFamily="34" charset="0"/>
              </a:rPr>
              <a:t>een</a:t>
            </a:r>
            <a:r>
              <a:rPr lang="en-US" sz="800" dirty="0">
                <a:latin typeface="Arial" pitchFamily="34" charset="0"/>
                <a:ea typeface="Segoe UI" pitchFamily="34" charset="0"/>
                <a:cs typeface="Arial" pitchFamily="34" charset="0"/>
              </a:rPr>
              <a:t> document of query en </a:t>
            </a:r>
            <a:r>
              <a:rPr lang="en-US" sz="800" dirty="0" err="1">
                <a:latin typeface="Arial" pitchFamily="34" charset="0"/>
                <a:ea typeface="Segoe UI" pitchFamily="34" charset="0"/>
                <a:cs typeface="Arial" pitchFamily="34" charset="0"/>
              </a:rPr>
              <a:t>laat</a:t>
            </a:r>
            <a:r>
              <a:rPr lang="en-US" sz="800" dirty="0">
                <a:latin typeface="Arial" pitchFamily="34" charset="0"/>
                <a:ea typeface="Segoe UI" pitchFamily="34" charset="0"/>
                <a:cs typeface="Arial" pitchFamily="34" charset="0"/>
              </a:rPr>
              <a:t> het </a:t>
            </a:r>
            <a:r>
              <a:rPr lang="en-US" sz="800" dirty="0" err="1">
                <a:latin typeface="Arial" pitchFamily="34" charset="0"/>
                <a:ea typeface="Segoe UI" pitchFamily="34" charset="0"/>
                <a:cs typeface="Arial" pitchFamily="34" charset="0"/>
              </a:rPr>
              <a:t>resultaat</a:t>
            </a:r>
            <a:r>
              <a:rPr lang="en-US" sz="800" dirty="0">
                <a:latin typeface="Arial" pitchFamily="34" charset="0"/>
                <a:ea typeface="Segoe UI" pitchFamily="34" charset="0"/>
                <a:cs typeface="Arial" pitchFamily="34" charset="0"/>
              </a:rPr>
              <a:t> van </a:t>
            </a:r>
            <a:r>
              <a:rPr lang="en-US" sz="800" dirty="0" err="1">
                <a:latin typeface="Arial" pitchFamily="34" charset="0"/>
                <a:ea typeface="Segoe UI" pitchFamily="34" charset="0"/>
                <a:cs typeface="Arial" pitchFamily="34" charset="0"/>
              </a:rPr>
              <a:t>deze</a:t>
            </a:r>
            <a:r>
              <a:rPr lang="en-US" sz="800" dirty="0">
                <a:latin typeface="Arial" pitchFamily="34" charset="0"/>
                <a:ea typeface="Segoe UI" pitchFamily="34" charset="0"/>
                <a:cs typeface="Arial" pitchFamily="34" charset="0"/>
              </a:rPr>
              <a:t> Excel sheet </a:t>
            </a:r>
            <a:r>
              <a:rPr lang="en-US" sz="800" dirty="0" err="1">
                <a:latin typeface="Arial" pitchFamily="34" charset="0"/>
                <a:ea typeface="Segoe UI" pitchFamily="34" charset="0"/>
                <a:cs typeface="Arial" pitchFamily="34" charset="0"/>
              </a:rPr>
              <a:t>verder</a:t>
            </a:r>
            <a:r>
              <a:rPr lang="en-US" sz="800" dirty="0">
                <a:latin typeface="Arial" pitchFamily="34" charset="0"/>
                <a:ea typeface="Segoe UI" pitchFamily="34" charset="0"/>
                <a:cs typeface="Arial" pitchFamily="34" charset="0"/>
              </a:rPr>
              <a:t> door AutoDoc </a:t>
            </a:r>
            <a:r>
              <a:rPr lang="en-US" sz="800" dirty="0" err="1">
                <a:latin typeface="Arial" pitchFamily="34" charset="0"/>
                <a:ea typeface="Segoe UI" pitchFamily="34" charset="0"/>
                <a:cs typeface="Arial" pitchFamily="34" charset="0"/>
              </a:rPr>
              <a:t>verwerken</a:t>
            </a:r>
            <a:r>
              <a:rPr lang="en-US" sz="800" dirty="0">
                <a:latin typeface="Arial" pitchFamily="34" charset="0"/>
                <a:ea typeface="Segoe UI" pitchFamily="34" charset="0"/>
                <a:cs typeface="Arial" pitchFamily="34" charset="0"/>
              </a:rPr>
              <a:t> </a:t>
            </a:r>
            <a:r>
              <a:rPr lang="en-US" sz="800" dirty="0" err="1">
                <a:latin typeface="Arial" pitchFamily="34" charset="0"/>
                <a:ea typeface="Segoe UI" pitchFamily="34" charset="0"/>
                <a:cs typeface="Arial" pitchFamily="34" charset="0"/>
              </a:rPr>
              <a:t>om</a:t>
            </a:r>
            <a:r>
              <a:rPr lang="en-US" sz="800" dirty="0">
                <a:latin typeface="Arial" pitchFamily="34" charset="0"/>
                <a:ea typeface="Segoe UI" pitchFamily="34" charset="0"/>
                <a:cs typeface="Arial" pitchFamily="34" charset="0"/>
              </a:rPr>
              <a:t> </a:t>
            </a:r>
            <a:r>
              <a:rPr lang="en-US" sz="800" dirty="0" err="1">
                <a:latin typeface="Arial" pitchFamily="34" charset="0"/>
                <a:ea typeface="Segoe UI" pitchFamily="34" charset="0"/>
                <a:cs typeface="Arial" pitchFamily="34" charset="0"/>
              </a:rPr>
              <a:t>te</a:t>
            </a:r>
            <a:r>
              <a:rPr lang="en-US" sz="800" dirty="0">
                <a:latin typeface="Arial" pitchFamily="34" charset="0"/>
                <a:ea typeface="Segoe UI" pitchFamily="34" charset="0"/>
                <a:cs typeface="Arial" pitchFamily="34" charset="0"/>
              </a:rPr>
              <a:t> </a:t>
            </a:r>
            <a:r>
              <a:rPr lang="en-US" sz="800" dirty="0" err="1">
                <a:latin typeface="Arial" pitchFamily="34" charset="0"/>
                <a:ea typeface="Segoe UI" pitchFamily="34" charset="0"/>
                <a:cs typeface="Arial" pitchFamily="34" charset="0"/>
              </a:rPr>
              <a:t>emailen</a:t>
            </a:r>
            <a:r>
              <a:rPr lang="en-US" sz="800" dirty="0">
                <a:latin typeface="Arial" pitchFamily="34" charset="0"/>
                <a:ea typeface="Segoe UI" pitchFamily="34" charset="0"/>
                <a:cs typeface="Arial" pitchFamily="34" charset="0"/>
              </a:rPr>
              <a:t>, </a:t>
            </a:r>
            <a:r>
              <a:rPr lang="en-US" sz="800" dirty="0" err="1">
                <a:latin typeface="Arial" pitchFamily="34" charset="0"/>
                <a:ea typeface="Segoe UI" pitchFamily="34" charset="0"/>
                <a:cs typeface="Arial" pitchFamily="34" charset="0"/>
              </a:rPr>
              <a:t>faxen</a:t>
            </a:r>
            <a:r>
              <a:rPr lang="en-US" sz="800" dirty="0">
                <a:latin typeface="Arial" pitchFamily="34" charset="0"/>
                <a:ea typeface="Segoe UI" pitchFamily="34" charset="0"/>
                <a:cs typeface="Arial" pitchFamily="34" charset="0"/>
              </a:rPr>
              <a:t>, </a:t>
            </a:r>
            <a:r>
              <a:rPr lang="en-US" sz="800" dirty="0" err="1">
                <a:latin typeface="Arial" pitchFamily="34" charset="0"/>
                <a:ea typeface="Segoe UI" pitchFamily="34" charset="0"/>
                <a:cs typeface="Arial" pitchFamily="34" charset="0"/>
              </a:rPr>
              <a:t>printen</a:t>
            </a:r>
            <a:r>
              <a:rPr lang="en-US" sz="800" dirty="0">
                <a:latin typeface="Arial" pitchFamily="34" charset="0"/>
                <a:ea typeface="Segoe UI" pitchFamily="34" charset="0"/>
                <a:cs typeface="Arial" pitchFamily="34" charset="0"/>
              </a:rPr>
              <a:t>, </a:t>
            </a:r>
            <a:r>
              <a:rPr lang="en-US" sz="800" dirty="0" err="1">
                <a:latin typeface="Arial" pitchFamily="34" charset="0"/>
                <a:ea typeface="Segoe UI" pitchFamily="34" charset="0"/>
                <a:cs typeface="Arial" pitchFamily="34" charset="0"/>
              </a:rPr>
              <a:t>archiveren</a:t>
            </a:r>
            <a:r>
              <a:rPr lang="en-US" sz="800" dirty="0">
                <a:latin typeface="Arial" pitchFamily="34" charset="0"/>
                <a:ea typeface="Segoe UI" pitchFamily="34" charset="0"/>
                <a:cs typeface="Arial" pitchFamily="34" charset="0"/>
              </a:rPr>
              <a:t> of via HTTP of FTP </a:t>
            </a:r>
            <a:r>
              <a:rPr lang="en-US" sz="800" dirty="0" err="1">
                <a:latin typeface="Arial" pitchFamily="34" charset="0"/>
                <a:ea typeface="Segoe UI" pitchFamily="34" charset="0"/>
                <a:cs typeface="Arial" pitchFamily="34" charset="0"/>
              </a:rPr>
              <a:t>uploaden</a:t>
            </a:r>
            <a:r>
              <a:rPr lang="en-US" sz="800" dirty="0">
                <a:latin typeface="Arial" pitchFamily="34" charset="0"/>
                <a:ea typeface="Segoe UI" pitchFamily="34" charset="0"/>
                <a:cs typeface="Arial" pitchFamily="34" charset="0"/>
              </a:rPr>
              <a:t> </a:t>
            </a:r>
            <a:r>
              <a:rPr lang="en-US" sz="800" dirty="0" err="1">
                <a:latin typeface="Arial" pitchFamily="34" charset="0"/>
                <a:ea typeface="Segoe UI" pitchFamily="34" charset="0"/>
                <a:cs typeface="Arial" pitchFamily="34" charset="0"/>
              </a:rPr>
              <a:t>naar</a:t>
            </a:r>
            <a:r>
              <a:rPr lang="en-US" sz="800" dirty="0">
                <a:latin typeface="Arial" pitchFamily="34" charset="0"/>
                <a:ea typeface="Segoe UI" pitchFamily="34" charset="0"/>
                <a:cs typeface="Arial" pitchFamily="34" charset="0"/>
              </a:rPr>
              <a:t> </a:t>
            </a:r>
            <a:r>
              <a:rPr lang="en-US" sz="800" dirty="0" err="1">
                <a:latin typeface="Arial" pitchFamily="34" charset="0"/>
                <a:ea typeface="Segoe UI" pitchFamily="34" charset="0"/>
                <a:cs typeface="Arial" pitchFamily="34" charset="0"/>
              </a:rPr>
              <a:t>een</a:t>
            </a:r>
            <a:r>
              <a:rPr lang="en-US" sz="800" dirty="0">
                <a:latin typeface="Arial" pitchFamily="34" charset="0"/>
                <a:ea typeface="Segoe UI" pitchFamily="34" charset="0"/>
                <a:cs typeface="Arial" pitchFamily="34" charset="0"/>
              </a:rPr>
              <a:t> website</a:t>
            </a:r>
          </a:p>
        </p:txBody>
      </p:sp>
      <p:pic>
        <p:nvPicPr>
          <p:cNvPr id="22" name="Picture 2" descr="http://files.softicons.com/download/system-icons/silverblue-icons-by-kidaubis/png/256/File%20MP3.png"/>
          <p:cNvPicPr>
            <a:picLocks noChangeAspect="1" noChangeArrowheads="1"/>
          </p:cNvPicPr>
          <p:nvPr/>
        </p:nvPicPr>
        <p:blipFill>
          <a:blip r:embed="rId30" cstate="print"/>
          <a:srcRect/>
          <a:stretch>
            <a:fillRect/>
          </a:stretch>
        </p:blipFill>
        <p:spPr bwMode="auto">
          <a:xfrm>
            <a:off x="3492599" y="3963696"/>
            <a:ext cx="234000" cy="234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121DA-1EC2-B86A-801B-D43589826098}"/>
            </a:ext>
          </a:extLst>
        </p:cNvPr>
        <p:cNvGrpSpPr/>
        <p:nvPr/>
      </p:nvGrpSpPr>
      <p:grpSpPr>
        <a:xfrm>
          <a:off x="0" y="0"/>
          <a:ext cx="0" cy="0"/>
          <a:chOff x="0" y="0"/>
          <a:chExt cx="0" cy="0"/>
        </a:xfrm>
      </p:grpSpPr>
      <p:pic>
        <p:nvPicPr>
          <p:cNvPr id="16" name="Afbeelding 15" descr="page_2.jpg">
            <a:extLst>
              <a:ext uri="{FF2B5EF4-FFF2-40B4-BE49-F238E27FC236}">
                <a16:creationId xmlns:a16="http://schemas.microsoft.com/office/drawing/2014/main" id="{D5E5AC15-6D4E-9301-AD17-6CD6960F3DF3}"/>
              </a:ext>
            </a:extLst>
          </p:cNvPr>
          <p:cNvPicPr>
            <a:picLocks noChangeAspect="1"/>
          </p:cNvPicPr>
          <p:nvPr/>
        </p:nvPicPr>
        <p:blipFill>
          <a:blip r:embed="rId3" cstate="print"/>
          <a:stretch>
            <a:fillRect/>
          </a:stretch>
        </p:blipFill>
        <p:spPr>
          <a:xfrm>
            <a:off x="0" y="0"/>
            <a:ext cx="7568481" cy="10699636"/>
          </a:xfrm>
          <a:prstGeom prst="rect">
            <a:avLst/>
          </a:prstGeom>
        </p:spPr>
      </p:pic>
      <p:sp>
        <p:nvSpPr>
          <p:cNvPr id="4" name="Tekstvak 3">
            <a:extLst>
              <a:ext uri="{FF2B5EF4-FFF2-40B4-BE49-F238E27FC236}">
                <a16:creationId xmlns:a16="http://schemas.microsoft.com/office/drawing/2014/main" id="{14DFF953-EE40-5104-DF41-2C02BED335EA}"/>
              </a:ext>
            </a:extLst>
          </p:cNvPr>
          <p:cNvSpPr txBox="1"/>
          <p:nvPr/>
        </p:nvSpPr>
        <p:spPr>
          <a:xfrm>
            <a:off x="4390603" y="527884"/>
            <a:ext cx="3170660" cy="5301966"/>
          </a:xfrm>
          <a:prstGeom prst="rect">
            <a:avLst/>
          </a:prstGeom>
          <a:noFill/>
        </p:spPr>
        <p:txBody>
          <a:bodyPr wrap="square" lIns="99569" tIns="49785" rIns="99569" bIns="49785" rtlCol="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376092"/>
                </a:solidFill>
                <a:effectLst/>
                <a:uLnTx/>
                <a:uFillTx/>
                <a:latin typeface="Arial" pitchFamily="34" charset="0"/>
                <a:ea typeface="Segoe UI" pitchFamily="34" charset="0"/>
                <a:cs typeface="Arial" pitchFamily="34" charset="0"/>
              </a:rPr>
              <a:t>AutoDoc HSE wordt o.a. gebruikt in</a:t>
            </a:r>
            <a:br>
              <a:rPr kumimoji="0" lang="nl-NL" sz="1100" b="1" i="0" u="none" strike="noStrike" kern="1200" cap="none" spc="0" normalizeH="0" baseline="0" noProof="0" dirty="0">
                <a:ln>
                  <a:noFill/>
                </a:ln>
                <a:solidFill>
                  <a:srgbClr val="376092"/>
                </a:solidFill>
                <a:effectLst/>
                <a:uLnTx/>
                <a:uFillTx/>
                <a:latin typeface="Arial" pitchFamily="34" charset="0"/>
                <a:ea typeface="Segoe UI" pitchFamily="34" charset="0"/>
                <a:cs typeface="Arial" pitchFamily="34" charset="0"/>
              </a:rPr>
            </a:br>
            <a:endParaRPr kumimoji="0" lang="nl-NL" sz="400" b="1" i="0" u="none" strike="noStrike" kern="1200" cap="none" spc="0" normalizeH="0" baseline="0" noProof="0" dirty="0">
              <a:ln>
                <a:noFill/>
              </a:ln>
              <a:solidFill>
                <a:srgbClr val="376092"/>
              </a:solidFill>
              <a:effectLst/>
              <a:uLnTx/>
              <a:uFillTx/>
              <a:latin typeface="Arial" pitchFamily="34" charset="0"/>
              <a:ea typeface="Segoe UI" pitchFamily="34" charset="0"/>
              <a:cs typeface="Arial" pitchFamily="34" charset="0"/>
            </a:endParaRP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Onderwijs</a:t>
            </a: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Gezondheidszorg</a:t>
            </a: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Distributie</a:t>
            </a: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Productiebedrijven</a:t>
            </a: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Overheid</a:t>
            </a: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Verkoop / Marketing</a:t>
            </a: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Transport / distributie</a:t>
            </a: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Accounting &amp; </a:t>
            </a:r>
            <a:r>
              <a:rPr kumimoji="0" lang="nl-NL" sz="800" b="0" i="0" u="none" strike="noStrike" kern="1200" cap="none" spc="0" normalizeH="0" baseline="0" noProof="0" dirty="0" err="1">
                <a:ln>
                  <a:noFill/>
                </a:ln>
                <a:solidFill>
                  <a:prstClr val="black"/>
                </a:solidFill>
                <a:effectLst/>
                <a:uLnTx/>
                <a:uFillTx/>
                <a:latin typeface="Arial" pitchFamily="34" charset="0"/>
                <a:ea typeface="Segoe UI" pitchFamily="34" charset="0"/>
                <a:cs typeface="Arial" pitchFamily="34" charset="0"/>
              </a:rPr>
              <a:t>Finance</a:t>
            </a:r>
            <a:endPar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endParaRP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Medische beroepen</a:t>
            </a: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Web shops</a:t>
            </a:r>
            <a:br>
              <a:rPr kumimoji="0" lang="nl-NL" sz="9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endParaRPr kumimoji="0" lang="nl-NL" sz="4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376092"/>
                </a:solidFill>
                <a:effectLst/>
                <a:uLnTx/>
                <a:uFillTx/>
                <a:latin typeface="Arial" pitchFamily="34" charset="0"/>
                <a:ea typeface="Segoe UI" pitchFamily="34" charset="0"/>
                <a:cs typeface="Arial" pitchFamily="34" charset="0"/>
              </a:rPr>
              <a:t>AutoDoc HSE besparingen</a:t>
            </a:r>
            <a:br>
              <a:rPr kumimoji="0" lang="nl-NL" sz="200" b="1"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endParaRPr kumimoji="0" lang="nl-NL" sz="4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endParaRP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Bespaar op personeelskosten door eliminatie</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van handmatige handelingen</a:t>
            </a: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Bespaar op verzend/portokosten door reductie</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in het gebruik van papieren communicatie en</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papieren archivering.</a:t>
            </a: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Alles gebeurt automatisch, eenmaal instellen</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en daarna geen omkijken meer naar </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(set and </a:t>
            </a:r>
            <a:r>
              <a:rPr kumimoji="0" lang="nl-NL" sz="800" b="0" i="0" u="none" strike="noStrike" kern="1200" cap="none" spc="0" normalizeH="0" baseline="0" noProof="0" dirty="0" err="1">
                <a:ln>
                  <a:noFill/>
                </a:ln>
                <a:solidFill>
                  <a:prstClr val="black"/>
                </a:solidFill>
                <a:effectLst/>
                <a:uLnTx/>
                <a:uFillTx/>
                <a:latin typeface="Arial" pitchFamily="34" charset="0"/>
                <a:ea typeface="Segoe UI" pitchFamily="34" charset="0"/>
                <a:cs typeface="Arial" pitchFamily="34" charset="0"/>
              </a:rPr>
              <a:t>forget</a:t>
            </a: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dus geen fouten meer.</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De gebruiker drukt op print, of AutoDoc wordt </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door een </a:t>
            </a:r>
            <a:r>
              <a:rPr kumimoji="0" lang="nl-NL" sz="800" b="0" i="0" u="none" strike="noStrike" kern="1200" cap="none" spc="0" normalizeH="0" baseline="0" noProof="0" dirty="0" err="1">
                <a:ln>
                  <a:noFill/>
                </a:ln>
                <a:solidFill>
                  <a:prstClr val="black"/>
                </a:solidFill>
                <a:effectLst/>
                <a:uLnTx/>
                <a:uFillTx/>
                <a:latin typeface="Arial" pitchFamily="34" charset="0"/>
                <a:ea typeface="Segoe UI" pitchFamily="34" charset="0"/>
                <a:cs typeface="Arial" pitchFamily="34" charset="0"/>
              </a:rPr>
              <a:t>trigger</a:t>
            </a: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of geplande taak gestart en de</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rest wordt automatisch door AutoDoc afgehandeld.</a:t>
            </a: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Extreem korte implementatie en daardoor</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een extreem korte ROI periode, binnen één dag</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operationeel is meer regel dan uitzondering.</a:t>
            </a: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Door het automatische afhandelen van</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de documentverwerking eenduidige en dus</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duidelijke communicatie naar zowel klanten,</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leverancier, accountant als ook bij interne</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communicatie.</a:t>
            </a: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Inwerktijd van nieuw personeel en invalkrachten</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wordt sterk gereduceerd door automatisering </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van het documentverwerkingsproces.</a:t>
            </a:r>
          </a:p>
          <a:p>
            <a:pPr marL="0" marR="0" lvl="0" indent="0" algn="l" defTabSz="995690" rtl="0" eaLnBrk="1" fontAlgn="auto" latinLnBrk="0" hangingPunct="1">
              <a:lnSpc>
                <a:spcPct val="100000"/>
              </a:lnSpc>
              <a:spcBef>
                <a:spcPts val="0"/>
              </a:spcBef>
              <a:spcAft>
                <a:spcPts val="0"/>
              </a:spcAft>
              <a:buClrTx/>
              <a:buSzTx/>
              <a:buFont typeface="Arial" pitchFamily="34" charset="0"/>
              <a:buChar char="•"/>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Systeemonafhankelijke oplossing, dus als het </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ERP systeem vervangen wordt door een volledig  </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ander systeem, dan nog kan AutoDoc HSE, </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zonder noemenswaardige wijzigingen, verder </a:t>
            </a:r>
            <a:b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b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op het nieuwe systeem worden gebruikt.</a:t>
            </a:r>
          </a:p>
        </p:txBody>
      </p:sp>
      <p:sp>
        <p:nvSpPr>
          <p:cNvPr id="6" name="Tekstvak 5">
            <a:extLst>
              <a:ext uri="{FF2B5EF4-FFF2-40B4-BE49-F238E27FC236}">
                <a16:creationId xmlns:a16="http://schemas.microsoft.com/office/drawing/2014/main" id="{B06EBDD5-FFD7-D91B-4971-AEF38BDADD43}"/>
              </a:ext>
            </a:extLst>
          </p:cNvPr>
          <p:cNvSpPr txBox="1"/>
          <p:nvPr/>
        </p:nvSpPr>
        <p:spPr>
          <a:xfrm>
            <a:off x="2177665" y="2279814"/>
            <a:ext cx="2222980" cy="562207"/>
          </a:xfrm>
          <a:prstGeom prst="rect">
            <a:avLst/>
          </a:prstGeom>
          <a:noFill/>
        </p:spPr>
        <p:txBody>
          <a:bodyPr wrap="square" lIns="99569" tIns="49785" rIns="99569" bIns="49785" rtlCol="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1 initiële gebruiker</a:t>
            </a:r>
            <a:r>
              <a:rPr kumimoji="0" lang="nl-NL" sz="750" b="0" i="0" u="none" strike="noStrike" kern="1200" cap="none" spc="0" normalizeH="0" baseline="0" noProof="0" dirty="0">
                <a:ln>
                  <a:noFill/>
                </a:ln>
                <a:solidFill>
                  <a:srgbClr val="FF0000"/>
                </a:solidFill>
                <a:effectLst/>
                <a:uLnTx/>
                <a:uFillTx/>
                <a:latin typeface="Arial" pitchFamily="34" charset="0"/>
                <a:ea typeface="Segoe UI" pitchFamily="34" charset="0"/>
                <a:cs typeface="Arial" pitchFamily="34" charset="0"/>
              </a:rPr>
              <a:t>*</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5 formulieren</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5 variabelen</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PDF bijlagen</a:t>
            </a:r>
          </a:p>
        </p:txBody>
      </p:sp>
      <p:sp>
        <p:nvSpPr>
          <p:cNvPr id="7" name="Tekstvak 6">
            <a:extLst>
              <a:ext uri="{FF2B5EF4-FFF2-40B4-BE49-F238E27FC236}">
                <a16:creationId xmlns:a16="http://schemas.microsoft.com/office/drawing/2014/main" id="{703FFB3E-5D8D-1E0D-C624-B1420E310F47}"/>
              </a:ext>
            </a:extLst>
          </p:cNvPr>
          <p:cNvSpPr txBox="1"/>
          <p:nvPr/>
        </p:nvSpPr>
        <p:spPr>
          <a:xfrm>
            <a:off x="2167795" y="3244673"/>
            <a:ext cx="2222980" cy="562207"/>
          </a:xfrm>
          <a:prstGeom prst="rect">
            <a:avLst/>
          </a:prstGeom>
          <a:noFill/>
        </p:spPr>
        <p:txBody>
          <a:bodyPr wrap="square" lIns="99569" tIns="49785" rIns="99569" bIns="49785" rtlCol="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1 initiële gebruiker</a:t>
            </a:r>
            <a:r>
              <a:rPr kumimoji="0" lang="nl-NL" sz="750" b="0" i="0" u="none" strike="noStrike" kern="1200" cap="none" spc="0" normalizeH="0" baseline="0" noProof="0" dirty="0">
                <a:ln>
                  <a:noFill/>
                </a:ln>
                <a:solidFill>
                  <a:srgbClr val="FF0000"/>
                </a:solidFill>
                <a:effectLst/>
                <a:uLnTx/>
                <a:uFillTx/>
                <a:latin typeface="Arial" pitchFamily="34" charset="0"/>
                <a:ea typeface="Segoe UI" pitchFamily="34" charset="0"/>
                <a:cs typeface="Arial" pitchFamily="34" charset="0"/>
              </a:rPr>
              <a:t>*</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5 formulieren</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20 variabelen</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PDF bijlagen</a:t>
            </a:r>
          </a:p>
        </p:txBody>
      </p:sp>
      <p:sp>
        <p:nvSpPr>
          <p:cNvPr id="8" name="Tekstvak 7">
            <a:extLst>
              <a:ext uri="{FF2B5EF4-FFF2-40B4-BE49-F238E27FC236}">
                <a16:creationId xmlns:a16="http://schemas.microsoft.com/office/drawing/2014/main" id="{FD2B4DC1-40D1-7011-F982-616170C65E78}"/>
              </a:ext>
            </a:extLst>
          </p:cNvPr>
          <p:cNvSpPr txBox="1"/>
          <p:nvPr/>
        </p:nvSpPr>
        <p:spPr>
          <a:xfrm>
            <a:off x="2172418" y="4218582"/>
            <a:ext cx="2222980" cy="562207"/>
          </a:xfrm>
          <a:prstGeom prst="rect">
            <a:avLst/>
          </a:prstGeom>
          <a:noFill/>
        </p:spPr>
        <p:txBody>
          <a:bodyPr wrap="square" lIns="99569" tIns="49785" rIns="99569" bIns="49785" rtlCol="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5 initiële gebruikers</a:t>
            </a:r>
            <a:r>
              <a:rPr kumimoji="0" lang="nl-NL" sz="750" b="0" i="0" u="none" strike="noStrike" kern="1200" cap="none" spc="0" normalizeH="0" baseline="0" noProof="0" dirty="0">
                <a:ln>
                  <a:noFill/>
                </a:ln>
                <a:solidFill>
                  <a:srgbClr val="FF0000"/>
                </a:solidFill>
                <a:effectLst/>
                <a:uLnTx/>
                <a:uFillTx/>
                <a:latin typeface="Arial" pitchFamily="34" charset="0"/>
                <a:ea typeface="Segoe UI" pitchFamily="34" charset="0"/>
                <a:cs typeface="Arial" pitchFamily="34" charset="0"/>
              </a:rPr>
              <a:t>*</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20 formulieren</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20 variabelen</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PDF, XLS, TXT bijlagen</a:t>
            </a:r>
          </a:p>
        </p:txBody>
      </p:sp>
      <p:sp>
        <p:nvSpPr>
          <p:cNvPr id="9" name="Tekstvak 8">
            <a:extLst>
              <a:ext uri="{FF2B5EF4-FFF2-40B4-BE49-F238E27FC236}">
                <a16:creationId xmlns:a16="http://schemas.microsoft.com/office/drawing/2014/main" id="{A29C3FA5-0091-7D9A-F45E-A562E781A6F8}"/>
              </a:ext>
            </a:extLst>
          </p:cNvPr>
          <p:cNvSpPr txBox="1"/>
          <p:nvPr/>
        </p:nvSpPr>
        <p:spPr>
          <a:xfrm>
            <a:off x="2173047" y="5187966"/>
            <a:ext cx="2222980" cy="562207"/>
          </a:xfrm>
          <a:prstGeom prst="rect">
            <a:avLst/>
          </a:prstGeom>
          <a:noFill/>
        </p:spPr>
        <p:txBody>
          <a:bodyPr wrap="square" lIns="99569" tIns="49785" rIns="99569" bIns="49785" rtlCol="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20 initiële gebruikers</a:t>
            </a:r>
            <a:r>
              <a:rPr kumimoji="0" lang="nl-NL" sz="750" b="0" i="0" u="none" strike="noStrike" kern="1200" cap="none" spc="0" normalizeH="0" baseline="0" noProof="0" dirty="0">
                <a:ln>
                  <a:noFill/>
                </a:ln>
                <a:solidFill>
                  <a:srgbClr val="FF0000"/>
                </a:solidFill>
                <a:effectLst/>
                <a:uLnTx/>
                <a:uFillTx/>
                <a:latin typeface="Arial" pitchFamily="34" charset="0"/>
                <a:ea typeface="Segoe UI" pitchFamily="34" charset="0"/>
                <a:cs typeface="Arial" pitchFamily="34" charset="0"/>
              </a:rPr>
              <a:t>*</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99 formulieren</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200 variabelen</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PDF, XLS, TXT, XML bijlagen</a:t>
            </a:r>
          </a:p>
        </p:txBody>
      </p:sp>
      <p:sp>
        <p:nvSpPr>
          <p:cNvPr id="17" name="Tekstvak 16">
            <a:extLst>
              <a:ext uri="{FF2B5EF4-FFF2-40B4-BE49-F238E27FC236}">
                <a16:creationId xmlns:a16="http://schemas.microsoft.com/office/drawing/2014/main" id="{5051E3B9-FAE8-C183-4206-4714C031AB07}"/>
              </a:ext>
            </a:extLst>
          </p:cNvPr>
          <p:cNvSpPr txBox="1"/>
          <p:nvPr/>
        </p:nvSpPr>
        <p:spPr>
          <a:xfrm>
            <a:off x="4070059" y="9275019"/>
            <a:ext cx="1617243" cy="931539"/>
          </a:xfrm>
          <a:prstGeom prst="rect">
            <a:avLst/>
          </a:prstGeom>
          <a:noFill/>
        </p:spPr>
        <p:txBody>
          <a:bodyPr wrap="square" lIns="99569" tIns="49785" rIns="99569" bIns="49785" rtlCol="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Asia Pacific Office</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150 Davey Street</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Hobart, Tasmania</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Australia 7000</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Telephone +61 3 6224 4970</a:t>
            </a:r>
            <a:b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br>
            <a: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Fax +61 8648 5741</a:t>
            </a:r>
          </a:p>
        </p:txBody>
      </p:sp>
      <p:sp>
        <p:nvSpPr>
          <p:cNvPr id="18" name="Tekstvak 17">
            <a:extLst>
              <a:ext uri="{FF2B5EF4-FFF2-40B4-BE49-F238E27FC236}">
                <a16:creationId xmlns:a16="http://schemas.microsoft.com/office/drawing/2014/main" id="{FC89DA55-30E9-2645-71C3-1537B752E27D}"/>
              </a:ext>
            </a:extLst>
          </p:cNvPr>
          <p:cNvSpPr txBox="1"/>
          <p:nvPr/>
        </p:nvSpPr>
        <p:spPr>
          <a:xfrm>
            <a:off x="2282249" y="9275019"/>
            <a:ext cx="1667235" cy="931539"/>
          </a:xfrm>
          <a:prstGeom prst="rect">
            <a:avLst/>
          </a:prstGeom>
          <a:noFill/>
        </p:spPr>
        <p:txBody>
          <a:bodyPr wrap="square" lIns="99569" tIns="49785" rIns="99569" bIns="49785" rtlCol="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EMEA Office</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err="1">
                <a:ln>
                  <a:noFill/>
                </a:ln>
                <a:solidFill>
                  <a:prstClr val="black"/>
                </a:solidFill>
                <a:effectLst/>
                <a:uLnTx/>
                <a:uFillTx/>
                <a:latin typeface="Segoe UI" pitchFamily="34" charset="0"/>
                <a:ea typeface="Segoe UI" pitchFamily="34" charset="0"/>
                <a:cs typeface="Segoe UI" pitchFamily="34" charset="0"/>
              </a:rPr>
              <a:t>Valklaan</a:t>
            </a:r>
            <a: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 5</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5683 </a:t>
            </a:r>
            <a:r>
              <a:rPr kumimoji="0" lang="nl-NL" sz="900" b="0" i="0" u="none" strike="noStrike" kern="1200" cap="none" spc="0" normalizeH="0" baseline="0" noProof="0">
                <a:ln>
                  <a:noFill/>
                </a:ln>
                <a:solidFill>
                  <a:prstClr val="black"/>
                </a:solidFill>
                <a:effectLst/>
                <a:uLnTx/>
                <a:uFillTx/>
                <a:latin typeface="Segoe UI" pitchFamily="34" charset="0"/>
                <a:ea typeface="Segoe UI" pitchFamily="34" charset="0"/>
                <a:cs typeface="Segoe UI" pitchFamily="34" charset="0"/>
              </a:rPr>
              <a:t>RT  Best</a:t>
            </a:r>
            <a:endPar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The Netherlands</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Telephone +31 85 8776945</a:t>
            </a:r>
            <a:b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br>
            <a: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Fax +31 85 8776946</a:t>
            </a:r>
          </a:p>
        </p:txBody>
      </p:sp>
      <p:sp>
        <p:nvSpPr>
          <p:cNvPr id="19" name="Tekstvak 18">
            <a:extLst>
              <a:ext uri="{FF2B5EF4-FFF2-40B4-BE49-F238E27FC236}">
                <a16:creationId xmlns:a16="http://schemas.microsoft.com/office/drawing/2014/main" id="{597229D5-C1FC-BE8B-3A60-1A584360037F}"/>
              </a:ext>
            </a:extLst>
          </p:cNvPr>
          <p:cNvSpPr txBox="1"/>
          <p:nvPr/>
        </p:nvSpPr>
        <p:spPr>
          <a:xfrm>
            <a:off x="5844828" y="9273788"/>
            <a:ext cx="1667235" cy="1070039"/>
          </a:xfrm>
          <a:prstGeom prst="rect">
            <a:avLst/>
          </a:prstGeom>
          <a:noFill/>
        </p:spPr>
        <p:txBody>
          <a:bodyPr wrap="square" lIns="99569" tIns="49785" rIns="99569" bIns="49785" rtlCol="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Americas Office</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229 Michigan Road</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Milpitas, CA 95035</a:t>
            </a:r>
            <a:b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br>
            <a: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U.S.A.</a:t>
            </a: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Telephone +1 408 512 2450</a:t>
            </a:r>
            <a:b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br>
            <a: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Fax  +1 408 512 2450</a:t>
            </a:r>
            <a:br>
              <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br>
            <a:endParaRPr kumimoji="0" lang="nl-NL" sz="9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endParaRPr>
          </a:p>
        </p:txBody>
      </p:sp>
      <p:sp>
        <p:nvSpPr>
          <p:cNvPr id="20" name="Tekstvak 19">
            <a:extLst>
              <a:ext uri="{FF2B5EF4-FFF2-40B4-BE49-F238E27FC236}">
                <a16:creationId xmlns:a16="http://schemas.microsoft.com/office/drawing/2014/main" id="{A85AD358-648F-E2FF-62A7-0F3F1D248413}"/>
              </a:ext>
            </a:extLst>
          </p:cNvPr>
          <p:cNvSpPr txBox="1"/>
          <p:nvPr/>
        </p:nvSpPr>
        <p:spPr>
          <a:xfrm>
            <a:off x="4932759" y="10364242"/>
            <a:ext cx="2507804" cy="239042"/>
          </a:xfrm>
          <a:prstGeom prst="rect">
            <a:avLst/>
          </a:prstGeom>
          <a:noFill/>
        </p:spPr>
        <p:txBody>
          <a:bodyPr wrap="none" lIns="99569" tIns="49785" rIns="99569" bIns="49785" rtlCol="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4F81BD">
                    <a:lumMod val="75000"/>
                  </a:srgbClr>
                </a:solidFill>
                <a:effectLst/>
                <a:uLnTx/>
                <a:uFillTx/>
                <a:latin typeface="Calibri"/>
                <a:ea typeface="+mn-ea"/>
                <a:cs typeface="+mn-cs"/>
              </a:rPr>
              <a:t>AutoDoc HSE – published by Streamline Software</a:t>
            </a:r>
          </a:p>
        </p:txBody>
      </p:sp>
      <p:sp>
        <p:nvSpPr>
          <p:cNvPr id="21" name="Rechthoek 20">
            <a:extLst>
              <a:ext uri="{FF2B5EF4-FFF2-40B4-BE49-F238E27FC236}">
                <a16:creationId xmlns:a16="http://schemas.microsoft.com/office/drawing/2014/main" id="{20AA2D3E-0D13-DCFC-6775-5CCCBFE805EB}"/>
              </a:ext>
            </a:extLst>
          </p:cNvPr>
          <p:cNvSpPr/>
          <p:nvPr/>
        </p:nvSpPr>
        <p:spPr>
          <a:xfrm>
            <a:off x="252239" y="306140"/>
            <a:ext cx="4032448" cy="1615827"/>
          </a:xfrm>
          <a:prstGeom prst="rect">
            <a:avLst/>
          </a:prstGeom>
        </p:spPr>
        <p:txBody>
          <a:bodyPr wrap="squar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376092"/>
                </a:solidFill>
                <a:effectLst/>
                <a:uLnTx/>
                <a:uFillTx/>
                <a:latin typeface="Arial" pitchFamily="34" charset="0"/>
                <a:ea typeface="Segoe UI" pitchFamily="34" charset="0"/>
                <a:cs typeface="Arial" pitchFamily="34" charset="0"/>
              </a:rPr>
              <a:t>AutoDoc HSE in het kort</a:t>
            </a:r>
          </a:p>
          <a:p>
            <a:pPr marL="0" marR="0" lvl="0" indent="0" algn="l" defTabSz="99569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Ontstaan uit jarenlange praktijkervaring op het gebied van elektronische document afhandeling  en input van gebruikers, is gedurende de laatste 7 jaar AutoDoc HSE van een basis e-mail systeem uitgegroeid tot een volwaardig document output afhandelingsysteem dat elke vergelijking met concurrerende producten op het gebied van functionaliteit en bedrijfszekerheid kan doorstaan. Van het kleinste bedrijf tot multinationals als Philips, DSM, VSM, </a:t>
            </a:r>
            <a:r>
              <a:rPr kumimoji="0" lang="nl-NL" sz="800" b="0" i="0" u="none" strike="noStrike" kern="1200" cap="none" spc="0" normalizeH="0" baseline="0" noProof="0" dirty="0" err="1">
                <a:ln>
                  <a:noFill/>
                </a:ln>
                <a:solidFill>
                  <a:prstClr val="black"/>
                </a:solidFill>
                <a:effectLst/>
                <a:uLnTx/>
                <a:uFillTx/>
                <a:latin typeface="Arial" pitchFamily="34" charset="0"/>
                <a:ea typeface="Segoe UI" pitchFamily="34" charset="0"/>
                <a:cs typeface="Arial" pitchFamily="34" charset="0"/>
              </a:rPr>
              <a:t>Lockheed-Martin</a:t>
            </a: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 Saint </a:t>
            </a:r>
            <a:r>
              <a:rPr kumimoji="0" lang="nl-NL" sz="800" b="0" i="0" u="none" strike="noStrike" kern="1200" cap="none" spc="0" normalizeH="0" baseline="0" noProof="0" dirty="0" err="1">
                <a:ln>
                  <a:noFill/>
                </a:ln>
                <a:solidFill>
                  <a:prstClr val="black"/>
                </a:solidFill>
                <a:effectLst/>
                <a:uLnTx/>
                <a:uFillTx/>
                <a:latin typeface="Arial" pitchFamily="34" charset="0"/>
                <a:ea typeface="Segoe UI" pitchFamily="34" charset="0"/>
                <a:cs typeface="Arial" pitchFamily="34" charset="0"/>
              </a:rPr>
              <a:t>Gobain</a:t>
            </a: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Siemens en </a:t>
            </a:r>
            <a:r>
              <a:rPr kumimoji="0" lang="nl-NL" sz="800" b="0" i="0" u="none" strike="noStrike" kern="1200" cap="none" spc="0" normalizeH="0" baseline="0" noProof="0" dirty="0" err="1">
                <a:ln>
                  <a:noFill/>
                </a:ln>
                <a:solidFill>
                  <a:prstClr val="black"/>
                </a:solidFill>
                <a:effectLst/>
                <a:uLnTx/>
                <a:uFillTx/>
                <a:latin typeface="Arial" pitchFamily="34" charset="0"/>
                <a:ea typeface="Segoe UI" pitchFamily="34" charset="0"/>
                <a:cs typeface="Arial" pitchFamily="34" charset="0"/>
              </a:rPr>
              <a:t>Ballast-Nedam</a:t>
            </a: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en ook internet bedrijven als </a:t>
            </a:r>
            <a:r>
              <a:rPr kumimoji="0" lang="nl-NL" sz="800" b="0" i="0" u="none" strike="noStrike" kern="1200" cap="none" spc="0" normalizeH="0" baseline="0" noProof="0" dirty="0" err="1">
                <a:ln>
                  <a:noFill/>
                </a:ln>
                <a:solidFill>
                  <a:prstClr val="black"/>
                </a:solidFill>
                <a:effectLst/>
                <a:uLnTx/>
                <a:uFillTx/>
                <a:latin typeface="Arial" pitchFamily="34" charset="0"/>
                <a:ea typeface="Segoe UI" pitchFamily="34" charset="0"/>
                <a:cs typeface="Arial" pitchFamily="34" charset="0"/>
              </a:rPr>
              <a:t>independer.nl</a:t>
            </a: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en </a:t>
            </a:r>
            <a:r>
              <a:rPr kumimoji="0" lang="nl-NL" sz="800" b="0" i="0" u="none" strike="noStrike" kern="1200" cap="none" spc="0" normalizeH="0" baseline="0" noProof="0" dirty="0" err="1">
                <a:ln>
                  <a:noFill/>
                </a:ln>
                <a:solidFill>
                  <a:prstClr val="black"/>
                </a:solidFill>
                <a:effectLst/>
                <a:uLnTx/>
                <a:uFillTx/>
                <a:latin typeface="Arial" pitchFamily="34" charset="0"/>
                <a:ea typeface="Segoe UI" pitchFamily="34" charset="0"/>
                <a:cs typeface="Arial" pitchFamily="34" charset="0"/>
              </a:rPr>
              <a:t>werkspot.nl</a:t>
            </a:r>
            <a:r>
              <a:rPr kumimoji="0" lang="nl-NL" sz="800" b="0" i="0" u="none" strike="noStrike" kern="1200" cap="none" spc="0" normalizeH="0" baseline="0" noProof="0" dirty="0">
                <a:ln>
                  <a:noFill/>
                </a:ln>
                <a:solidFill>
                  <a:prstClr val="black"/>
                </a:solidFill>
                <a:effectLst/>
                <a:uLnTx/>
                <a:uFillTx/>
                <a:latin typeface="Arial" pitchFamily="34" charset="0"/>
                <a:ea typeface="Segoe UI" pitchFamily="34" charset="0"/>
                <a:cs typeface="Arial" pitchFamily="34" charset="0"/>
              </a:rPr>
              <a:t>, hebben de voordelen ontdekt van het gebruik van AutoDoc HSE.  Op dit moment verwerken meer dan 7.800 gebruikers  in meer dan 1.000 bedrijven, wereldwijd, jaarlijks, miljoenen documenten met AutoDoc </a:t>
            </a:r>
            <a:r>
              <a:rPr kumimoji="0" lang="nl-NL" sz="800" b="0" i="0" u="none" strike="noStrike" kern="1200" cap="none" spc="0" normalizeH="0" baseline="0" noProof="0">
                <a:ln>
                  <a:noFill/>
                </a:ln>
                <a:solidFill>
                  <a:prstClr val="black"/>
                </a:solidFill>
                <a:effectLst/>
                <a:uLnTx/>
                <a:uFillTx/>
                <a:latin typeface="Arial" pitchFamily="34" charset="0"/>
                <a:ea typeface="Segoe UI" pitchFamily="34" charset="0"/>
                <a:cs typeface="Arial" pitchFamily="34" charset="0"/>
              </a:rPr>
              <a:t>HSE. </a:t>
            </a:r>
            <a:endParaRPr kumimoji="0" lang="nl-NL"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kstvak 21">
            <a:extLst>
              <a:ext uri="{FF2B5EF4-FFF2-40B4-BE49-F238E27FC236}">
                <a16:creationId xmlns:a16="http://schemas.microsoft.com/office/drawing/2014/main" id="{56FB4369-2E34-914F-D6E6-67B7D00CBD41}"/>
              </a:ext>
            </a:extLst>
          </p:cNvPr>
          <p:cNvSpPr txBox="1"/>
          <p:nvPr/>
        </p:nvSpPr>
        <p:spPr>
          <a:xfrm>
            <a:off x="180231" y="10237819"/>
            <a:ext cx="4049000" cy="365465"/>
          </a:xfrm>
          <a:prstGeom prst="rect">
            <a:avLst/>
          </a:prstGeom>
          <a:noFill/>
        </p:spPr>
        <p:txBody>
          <a:bodyPr wrap="square" lIns="99569" tIns="49785" rIns="99569" bIns="49785" rtlCol="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1700" b="1" i="0" u="none" strike="noStrike" kern="1200" cap="none" spc="0" normalizeH="0" baseline="0" noProof="0" dirty="0" err="1">
                <a:ln>
                  <a:noFill/>
                </a:ln>
                <a:solidFill>
                  <a:srgbClr val="00B0F0"/>
                </a:solidFill>
                <a:effectLst/>
                <a:uLnTx/>
                <a:uFillTx/>
                <a:latin typeface="Calibri"/>
                <a:ea typeface="+mn-ea"/>
                <a:cs typeface="+mn-cs"/>
              </a:rPr>
              <a:t>www.streamlinesoftware.eu</a:t>
            </a:r>
            <a:endParaRPr kumimoji="0" lang="nl-NL" sz="1700" b="1" i="0" u="none" strike="noStrike" kern="1200" cap="none" spc="0" normalizeH="0" baseline="0" noProof="0" dirty="0">
              <a:ln>
                <a:noFill/>
              </a:ln>
              <a:solidFill>
                <a:srgbClr val="00B0F0"/>
              </a:solidFill>
              <a:effectLst/>
              <a:uLnTx/>
              <a:uFillTx/>
              <a:latin typeface="Calibri"/>
              <a:ea typeface="+mn-ea"/>
              <a:cs typeface="+mn-cs"/>
            </a:endParaRPr>
          </a:p>
        </p:txBody>
      </p:sp>
      <p:pic>
        <p:nvPicPr>
          <p:cNvPr id="1027" name="Picture 3">
            <a:extLst>
              <a:ext uri="{FF2B5EF4-FFF2-40B4-BE49-F238E27FC236}">
                <a16:creationId xmlns:a16="http://schemas.microsoft.com/office/drawing/2014/main" id="{E4729EE1-BA64-8A72-C830-4D393FC82AB0}"/>
              </a:ext>
            </a:extLst>
          </p:cNvPr>
          <p:cNvPicPr>
            <a:picLocks noChangeAspect="1" noChangeArrowheads="1"/>
          </p:cNvPicPr>
          <p:nvPr/>
        </p:nvPicPr>
        <p:blipFill>
          <a:blip r:embed="rId4" cstate="print"/>
          <a:srcRect/>
          <a:stretch>
            <a:fillRect/>
          </a:stretch>
        </p:blipFill>
        <p:spPr bwMode="auto">
          <a:xfrm>
            <a:off x="3924647" y="9316665"/>
            <a:ext cx="114300" cy="962025"/>
          </a:xfrm>
          <a:prstGeom prst="rect">
            <a:avLst/>
          </a:prstGeom>
          <a:noFill/>
          <a:ln w="9525">
            <a:noFill/>
            <a:miter lim="800000"/>
            <a:headEnd/>
            <a:tailEnd/>
          </a:ln>
        </p:spPr>
      </p:pic>
      <p:sp>
        <p:nvSpPr>
          <p:cNvPr id="15" name="Tekstvak 14">
            <a:extLst>
              <a:ext uri="{FF2B5EF4-FFF2-40B4-BE49-F238E27FC236}">
                <a16:creationId xmlns:a16="http://schemas.microsoft.com/office/drawing/2014/main" id="{07CC14C6-6490-0B1A-4EA7-1D62581259B2}"/>
              </a:ext>
            </a:extLst>
          </p:cNvPr>
          <p:cNvSpPr txBox="1"/>
          <p:nvPr/>
        </p:nvSpPr>
        <p:spPr>
          <a:xfrm>
            <a:off x="2916535" y="6858868"/>
            <a:ext cx="2016223" cy="323165"/>
          </a:xfrm>
          <a:prstGeom prst="rect">
            <a:avLst/>
          </a:prstGeom>
          <a:noFill/>
        </p:spPr>
        <p:txBody>
          <a:bodyPr wrap="square" rtlCol="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br>
              <a:rPr kumimoji="0" lang="nl-NL" sz="200" b="1" i="0" u="none" strike="noStrike" kern="1200" cap="none" spc="0" normalizeH="0" baseline="0" noProof="0" dirty="0">
                <a:ln>
                  <a:noFill/>
                </a:ln>
                <a:solidFill>
                  <a:prstClr val="black"/>
                </a:solidFill>
                <a:effectLst/>
                <a:uLnTx/>
                <a:uFillTx/>
                <a:latin typeface="Calibri"/>
                <a:ea typeface="+mn-ea"/>
                <a:cs typeface="+mn-cs"/>
              </a:rPr>
            </a:br>
            <a:br>
              <a:rPr kumimoji="0" lang="nl-NL" sz="200" b="1" i="0" u="none" strike="noStrike" kern="1200" cap="none" spc="0" normalizeH="0" baseline="0" noProof="0" dirty="0">
                <a:ln>
                  <a:noFill/>
                </a:ln>
                <a:solidFill>
                  <a:prstClr val="black"/>
                </a:solidFill>
                <a:effectLst/>
                <a:uLnTx/>
                <a:uFillTx/>
                <a:latin typeface="Calibri"/>
                <a:ea typeface="+mn-ea"/>
                <a:cs typeface="+mn-cs"/>
              </a:rPr>
            </a:b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5" name="Picture 12">
            <a:extLst>
              <a:ext uri="{FF2B5EF4-FFF2-40B4-BE49-F238E27FC236}">
                <a16:creationId xmlns:a16="http://schemas.microsoft.com/office/drawing/2014/main" id="{01CF77F5-8ABD-C22C-A1B4-D1DDF42A1AB9}"/>
              </a:ext>
            </a:extLst>
          </p:cNvPr>
          <p:cNvPicPr>
            <a:picLocks noChangeAspect="1" noChangeArrowheads="1"/>
          </p:cNvPicPr>
          <p:nvPr/>
        </p:nvPicPr>
        <p:blipFill>
          <a:blip r:embed="rId5" cstate="print"/>
          <a:srcRect/>
          <a:stretch>
            <a:fillRect/>
          </a:stretch>
        </p:blipFill>
        <p:spPr bwMode="auto">
          <a:xfrm>
            <a:off x="2988543" y="7662861"/>
            <a:ext cx="135081" cy="103909"/>
          </a:xfrm>
          <a:prstGeom prst="rect">
            <a:avLst/>
          </a:prstGeom>
          <a:noFill/>
          <a:ln w="9525">
            <a:noFill/>
            <a:miter lim="800000"/>
            <a:headEnd/>
            <a:tailEnd/>
          </a:ln>
        </p:spPr>
      </p:pic>
      <p:pic>
        <p:nvPicPr>
          <p:cNvPr id="26" name="Picture 16">
            <a:extLst>
              <a:ext uri="{FF2B5EF4-FFF2-40B4-BE49-F238E27FC236}">
                <a16:creationId xmlns:a16="http://schemas.microsoft.com/office/drawing/2014/main" id="{05DBAB36-74B8-75C4-8510-368905FFED6A}"/>
              </a:ext>
            </a:extLst>
          </p:cNvPr>
          <p:cNvPicPr>
            <a:picLocks noChangeAspect="1" noChangeArrowheads="1"/>
          </p:cNvPicPr>
          <p:nvPr/>
        </p:nvPicPr>
        <p:blipFill>
          <a:blip r:embed="rId6" cstate="print"/>
          <a:srcRect/>
          <a:stretch>
            <a:fillRect/>
          </a:stretch>
        </p:blipFill>
        <p:spPr bwMode="auto">
          <a:xfrm>
            <a:off x="2998067" y="8040057"/>
            <a:ext cx="119495" cy="93519"/>
          </a:xfrm>
          <a:prstGeom prst="rect">
            <a:avLst/>
          </a:prstGeom>
          <a:noFill/>
          <a:ln w="9525">
            <a:noFill/>
            <a:miter lim="800000"/>
            <a:headEnd/>
            <a:tailEnd/>
          </a:ln>
        </p:spPr>
      </p:pic>
      <p:pic>
        <p:nvPicPr>
          <p:cNvPr id="27" name="Picture 18">
            <a:extLst>
              <a:ext uri="{FF2B5EF4-FFF2-40B4-BE49-F238E27FC236}">
                <a16:creationId xmlns:a16="http://schemas.microsoft.com/office/drawing/2014/main" id="{9CECD13D-76FC-EB4D-8DD9-DC87B976B3D7}"/>
              </a:ext>
            </a:extLst>
          </p:cNvPr>
          <p:cNvPicPr>
            <a:picLocks noChangeAspect="1" noChangeArrowheads="1"/>
          </p:cNvPicPr>
          <p:nvPr/>
        </p:nvPicPr>
        <p:blipFill>
          <a:blip r:embed="rId7" cstate="print"/>
          <a:srcRect/>
          <a:stretch>
            <a:fillRect/>
          </a:stretch>
        </p:blipFill>
        <p:spPr bwMode="auto">
          <a:xfrm>
            <a:off x="2995686" y="7839278"/>
            <a:ext cx="122198" cy="116378"/>
          </a:xfrm>
          <a:prstGeom prst="rect">
            <a:avLst/>
          </a:prstGeom>
          <a:noFill/>
          <a:ln w="9525">
            <a:noFill/>
            <a:miter lim="800000"/>
            <a:headEnd/>
            <a:tailEnd/>
          </a:ln>
        </p:spPr>
      </p:pic>
      <p:sp>
        <p:nvSpPr>
          <p:cNvPr id="23" name="Rechthoek 22">
            <a:extLst>
              <a:ext uri="{FF2B5EF4-FFF2-40B4-BE49-F238E27FC236}">
                <a16:creationId xmlns:a16="http://schemas.microsoft.com/office/drawing/2014/main" id="{06870408-9D5D-EF1E-C3C1-C1B715893FC8}"/>
              </a:ext>
            </a:extLst>
          </p:cNvPr>
          <p:cNvSpPr/>
          <p:nvPr/>
        </p:nvSpPr>
        <p:spPr>
          <a:xfrm>
            <a:off x="396255" y="5769222"/>
            <a:ext cx="3922266" cy="338554"/>
          </a:xfrm>
          <a:prstGeom prst="rect">
            <a:avLst/>
          </a:prstGeom>
        </p:spPr>
        <p:txBody>
          <a:bodyPr wrap="squar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FF0000"/>
                </a:solidFill>
                <a:effectLst/>
                <a:uLnTx/>
                <a:uFillTx/>
                <a:latin typeface="Calibri"/>
                <a:ea typeface="+mn-ea"/>
                <a:cs typeface="+mn-cs"/>
              </a:rPr>
              <a:t>*</a:t>
            </a:r>
            <a:r>
              <a:rPr kumimoji="0" lang="nl-NL" sz="800" b="0" i="0" u="none" strike="noStrike" kern="1200" cap="none" spc="0" normalizeH="0" baseline="0" noProof="0" dirty="0">
                <a:ln>
                  <a:noFill/>
                </a:ln>
                <a:solidFill>
                  <a:prstClr val="black"/>
                </a:solidFill>
                <a:effectLst/>
                <a:uLnTx/>
                <a:uFillTx/>
                <a:latin typeface="Calibri"/>
                <a:ea typeface="+mn-ea"/>
                <a:cs typeface="+mn-cs"/>
              </a:rPr>
              <a:t> In Nederland hebben alle versies de ‘</a:t>
            </a:r>
            <a:r>
              <a:rPr kumimoji="0" lang="nl-NL" sz="800" b="0" i="0" u="none" strike="noStrike" kern="1200" cap="none" spc="0" normalizeH="0" baseline="0" noProof="0" dirty="0" err="1">
                <a:ln>
                  <a:noFill/>
                </a:ln>
                <a:solidFill>
                  <a:prstClr val="black"/>
                </a:solidFill>
                <a:effectLst/>
                <a:uLnTx/>
                <a:uFillTx/>
                <a:latin typeface="Calibri"/>
                <a:ea typeface="+mn-ea"/>
                <a:cs typeface="+mn-cs"/>
              </a:rPr>
              <a:t>enterprise</a:t>
            </a:r>
            <a:r>
              <a:rPr kumimoji="0" lang="nl-NL" sz="800" b="0" i="0" u="none" strike="noStrike" kern="1200" cap="none" spc="0" normalizeH="0" baseline="0" noProof="0" dirty="0">
                <a:ln>
                  <a:noFill/>
                </a:ln>
                <a:solidFill>
                  <a:prstClr val="black"/>
                </a:solidFill>
                <a:effectLst/>
                <a:uLnTx/>
                <a:uFillTx/>
                <a:latin typeface="Calibri"/>
                <a:ea typeface="+mn-ea"/>
                <a:cs typeface="+mn-cs"/>
              </a:rPr>
              <a:t> </a:t>
            </a:r>
            <a:r>
              <a:rPr kumimoji="0" lang="nl-NL" sz="800" b="0" i="0" u="none" strike="noStrike" kern="1200" cap="none" spc="0" normalizeH="0" baseline="0" noProof="0" dirty="0" err="1">
                <a:ln>
                  <a:noFill/>
                </a:ln>
                <a:solidFill>
                  <a:prstClr val="black"/>
                </a:solidFill>
                <a:effectLst/>
                <a:uLnTx/>
                <a:uFillTx/>
                <a:latin typeface="Calibri"/>
                <a:ea typeface="+mn-ea"/>
                <a:cs typeface="+mn-cs"/>
              </a:rPr>
              <a:t>version</a:t>
            </a:r>
            <a:r>
              <a:rPr kumimoji="0" lang="nl-NL" sz="800" b="0" i="0" u="none" strike="noStrike" kern="1200" cap="none" spc="0" normalizeH="0" baseline="0" noProof="0" dirty="0">
                <a:ln>
                  <a:noFill/>
                </a:ln>
                <a:solidFill>
                  <a:prstClr val="black"/>
                </a:solidFill>
                <a:effectLst/>
                <a:uLnTx/>
                <a:uFillTx/>
                <a:latin typeface="Calibri"/>
                <a:ea typeface="+mn-ea"/>
                <a:cs typeface="+mn-cs"/>
              </a:rPr>
              <a:t>’ </a:t>
            </a:r>
            <a:br>
              <a:rPr kumimoji="0" lang="nl-NL" sz="800" b="0" i="0" u="none" strike="noStrike" kern="1200" cap="none" spc="0" normalizeH="0" baseline="0" noProof="0" dirty="0">
                <a:ln>
                  <a:noFill/>
                </a:ln>
                <a:solidFill>
                  <a:prstClr val="black"/>
                </a:solidFill>
                <a:effectLst/>
                <a:uLnTx/>
                <a:uFillTx/>
                <a:latin typeface="Calibri"/>
                <a:ea typeface="+mn-ea"/>
                <a:cs typeface="+mn-cs"/>
              </a:rPr>
            </a:br>
            <a:r>
              <a:rPr kumimoji="0" lang="nl-NL" sz="800" b="0" i="0" u="none" strike="noStrike" kern="1200" cap="none" spc="0" normalizeH="0" baseline="0" noProof="0" dirty="0">
                <a:ln>
                  <a:noFill/>
                </a:ln>
                <a:solidFill>
                  <a:prstClr val="black"/>
                </a:solidFill>
                <a:effectLst/>
                <a:uLnTx/>
                <a:uFillTx/>
                <a:latin typeface="Calibri"/>
                <a:ea typeface="+mn-ea"/>
                <a:cs typeface="+mn-cs"/>
              </a:rPr>
              <a:t>   functionaliteit </a:t>
            </a:r>
            <a:r>
              <a:rPr kumimoji="0" lang="nl-NL" sz="800" b="0" i="1" u="none" strike="noStrike" kern="1200" cap="none" spc="0" normalizeH="0" baseline="0" noProof="0" dirty="0">
                <a:ln>
                  <a:noFill/>
                </a:ln>
                <a:solidFill>
                  <a:prstClr val="black"/>
                </a:solidFill>
                <a:effectLst/>
                <a:uLnTx/>
                <a:uFillTx/>
                <a:latin typeface="Calibri"/>
                <a:ea typeface="+mn-ea"/>
                <a:cs typeface="+mn-cs"/>
              </a:rPr>
              <a:t>onafhankelijk</a:t>
            </a:r>
            <a:r>
              <a:rPr kumimoji="0" lang="nl-NL" sz="800" b="0" i="0" u="none" strike="noStrike" kern="1200" cap="none" spc="0" normalizeH="0" baseline="0" noProof="0" dirty="0">
                <a:ln>
                  <a:noFill/>
                </a:ln>
                <a:solidFill>
                  <a:prstClr val="black"/>
                </a:solidFill>
                <a:effectLst/>
                <a:uLnTx/>
                <a:uFillTx/>
                <a:latin typeface="Calibri"/>
                <a:ea typeface="+mn-ea"/>
                <a:cs typeface="+mn-cs"/>
              </a:rPr>
              <a:t> van het aantal gebruikers</a:t>
            </a:r>
          </a:p>
        </p:txBody>
      </p:sp>
    </p:spTree>
    <p:extLst>
      <p:ext uri="{BB962C8B-B14F-4D97-AF65-F5344CB8AC3E}">
        <p14:creationId xmlns:p14="http://schemas.microsoft.com/office/powerpoint/2010/main" val="1499311972"/>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1295</Words>
  <Application>Microsoft Office PowerPoint</Application>
  <PresentationFormat>Aangepast</PresentationFormat>
  <Paragraphs>88</Paragraphs>
  <Slides>2</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vt:i4>
      </vt:variant>
    </vt:vector>
  </HeadingPairs>
  <TitlesOfParts>
    <vt:vector size="6" baseType="lpstr">
      <vt:lpstr>Arial</vt:lpstr>
      <vt:lpstr>Calibri</vt:lpstr>
      <vt:lpstr>Segoe UI</vt:lpstr>
      <vt:lpstr>Office-thema</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AutoDoc HSE Brochure</dc:title>
  <dc:subject>AutoDoc HSE brochure</dc:subject>
  <dc:creator>Streamline Software BV</dc:creator>
  <cp:lastModifiedBy>Irene van Heyningen</cp:lastModifiedBy>
  <cp:revision>340</cp:revision>
  <dcterms:created xsi:type="dcterms:W3CDTF">2011-10-16T08:56:56Z</dcterms:created>
  <dcterms:modified xsi:type="dcterms:W3CDTF">2025-09-12T09:40:01Z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SynDocOpportunityDesc">
    <vt:lpwstr>
    </vt:lpwstr>
  </property>
  <property fmtid="{D5CDD505-2E9C-101B-9397-08002B2CF9AE}" pid="3" name="eSynDocOpportunityID">
    <vt:lpwstr>
    </vt:lpwstr>
  </property>
  <property fmtid="{D5CDD505-2E9C-101B-9397-08002B2CF9AE}" pid="4" name="eSynDocAttachmentID">
    <vt:lpwstr>{9685bb2f-d701-4d39-9c6a-45e3998a4492}</vt:lpwstr>
  </property>
  <property fmtid="{D5CDD505-2E9C-101B-9397-08002B2CF9AE}" pid="5" name="eSynDocContactDesc">
    <vt:lpwstr>
    </vt:lpwstr>
  </property>
  <property fmtid="{D5CDD505-2E9C-101B-9397-08002B2CF9AE}" pid="6" name="eSynDocAccountDesc">
    <vt:lpwstr>Streamline Software B.V. (Autodoc)</vt:lpwstr>
  </property>
  <property fmtid="{D5CDD505-2E9C-101B-9397-08002B2CF9AE}" pid="7" name="eSynDocProjectDesc">
    <vt:lpwstr>
    </vt:lpwstr>
  </property>
  <property fmtid="{D5CDD505-2E9C-101B-9397-08002B2CF9AE}" pid="8" name="eSynDocTransactionDesc">
    <vt:lpwstr>
    </vt:lpwstr>
  </property>
  <property fmtid="{D5CDD505-2E9C-101B-9397-08002B2CF9AE}" pid="9" name="eSynDocSerialDesc">
    <vt:lpwstr>
    </vt:lpwstr>
  </property>
  <property fmtid="{D5CDD505-2E9C-101B-9397-08002B2CF9AE}" pid="10" name="eSynDocItemDesc">
    <vt:lpwstr>
    </vt:lpwstr>
  </property>
  <property fmtid="{D5CDD505-2E9C-101B-9397-08002B2CF9AE}" pid="11" name="eSynDocResourceDesc">
    <vt:lpwstr>
    </vt:lpwstr>
  </property>
  <property fmtid="{D5CDD505-2E9C-101B-9397-08002B2CF9AE}" pid="12" name="eSynTransactionEntryKey">
    <vt:lpwstr>
    </vt:lpwstr>
  </property>
  <property fmtid="{D5CDD505-2E9C-101B-9397-08002B2CF9AE}" pid="13" name="eSynDocVersionStartDate">
    <vt:lpwstr>01/31/2018 11:10:23</vt:lpwstr>
  </property>
  <property fmtid="{D5CDD505-2E9C-101B-9397-08002B2CF9AE}" pid="14" name="eSynDocVersion">
    <vt:lpwstr>1</vt:lpwstr>
  </property>
  <property fmtid="{D5CDD505-2E9C-101B-9397-08002B2CF9AE}" pid="15" name="eSynDocAttachFileName">
    <vt:lpwstr>AutoDoc HSE Brochure NL page1.pptx</vt:lpwstr>
  </property>
  <property fmtid="{D5CDD505-2E9C-101B-9397-08002B2CF9AE}" pid="16" name="eSynDocSummary">
    <vt:lpwstr>
    </vt:lpwstr>
  </property>
  <property fmtid="{D5CDD505-2E9C-101B-9397-08002B2CF9AE}" pid="17" name="eSynDocPublish">
    <vt:lpwstr>0</vt:lpwstr>
  </property>
  <property fmtid="{D5CDD505-2E9C-101B-9397-08002B2CF9AE}" pid="18" name="eSynDocTypeID">
    <vt:lpwstr>2</vt:lpwstr>
  </property>
  <property fmtid="{D5CDD505-2E9C-101B-9397-08002B2CF9AE}" pid="19" name="eSynDocSerialNumber">
    <vt:lpwstr>
    </vt:lpwstr>
  </property>
  <property fmtid="{D5CDD505-2E9C-101B-9397-08002B2CF9AE}" pid="20" name="eSynDocSubject">
    <vt:lpwstr>RE: verkoop/marketing materiaal voor Activium</vt:lpwstr>
  </property>
  <property fmtid="{D5CDD505-2E9C-101B-9397-08002B2CF9AE}" pid="21" name="eSynDocItem">
    <vt:lpwstr>
    </vt:lpwstr>
  </property>
  <property fmtid="{D5CDD505-2E9C-101B-9397-08002B2CF9AE}" pid="22" name="eSynDocAcctContact">
    <vt:lpwstr>
    </vt:lpwstr>
  </property>
  <property fmtid="{D5CDD505-2E9C-101B-9397-08002B2CF9AE}" pid="23" name="eSynDocContactID">
    <vt:lpwstr>{b5b6f93a-af90-4644-985f-d92304d7ac83}</vt:lpwstr>
  </property>
  <property fmtid="{D5CDD505-2E9C-101B-9397-08002B2CF9AE}" pid="24" name="eSynDocAccount">
    <vt:lpwstr>10335</vt:lpwstr>
  </property>
  <property fmtid="{D5CDD505-2E9C-101B-9397-08002B2CF9AE}" pid="25" name="eSynDocResource">
    <vt:lpwstr>
    </vt:lpwstr>
  </property>
  <property fmtid="{D5CDD505-2E9C-101B-9397-08002B2CF9AE}" pid="26" name="eSynDocProjectNr">
    <vt:lpwstr>
    </vt:lpwstr>
  </property>
  <property fmtid="{D5CDD505-2E9C-101B-9397-08002B2CF9AE}" pid="27" name="eSynDocSecurity">
    <vt:lpwstr>10</vt:lpwstr>
  </property>
  <property fmtid="{D5CDD505-2E9C-101B-9397-08002B2CF9AE}" pid="28" name="eSynDocAssortment">
    <vt:lpwstr>
    </vt:lpwstr>
  </property>
  <property fmtid="{D5CDD505-2E9C-101B-9397-08002B2CF9AE}" pid="29" name="eSynDocLanguageCode">
    <vt:lpwstr>
    </vt:lpwstr>
  </property>
  <property fmtid="{D5CDD505-2E9C-101B-9397-08002B2CF9AE}" pid="30" name="eSynDocDivisionDesc">
    <vt:lpwstr>Activium GCS</vt:lpwstr>
  </property>
  <property fmtid="{D5CDD505-2E9C-101B-9397-08002B2CF9AE}" pid="31" name="eSynDocDivision">
    <vt:lpwstr>017</vt:lpwstr>
  </property>
  <property fmtid="{D5CDD505-2E9C-101B-9397-08002B2CF9AE}" pid="32" name="eSynDocParentDocument">
    <vt:lpwstr>
    </vt:lpwstr>
  </property>
  <property fmtid="{D5CDD505-2E9C-101B-9397-08002B2CF9AE}" pid="33" name="eSynDocSubCategory">
    <vt:lpwstr>
    </vt:lpwstr>
  </property>
  <property fmtid="{D5CDD505-2E9C-101B-9397-08002B2CF9AE}" pid="34" name="eSynDocCategoryID">
    <vt:lpwstr>
    </vt:lpwstr>
  </property>
  <property fmtid="{D5CDD505-2E9C-101B-9397-08002B2CF9AE}" pid="35" name="eSynDocGroupDesc">
    <vt:lpwstr>Attachments &amp; notes</vt:lpwstr>
  </property>
  <property fmtid="{D5CDD505-2E9C-101B-9397-08002B2CF9AE}" pid="36" name="eSynDocGroupID">
    <vt:lpwstr>0</vt:lpwstr>
  </property>
  <property fmtid="{D5CDD505-2E9C-101B-9397-08002B2CF9AE}" pid="37" name="eSynDocHID">
    <vt:lpwstr>381417</vt:lpwstr>
  </property>
  <property fmtid="{D5CDD505-2E9C-101B-9397-08002B2CF9AE}" pid="38" name="eSynCleanUp09/12/2025 11:33:38">
    <vt:i4>1</vt:i4>
  </property>
</Properties>
</file>